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00" r:id="rId1"/>
  </p:sldMasterIdLst>
  <p:notesMasterIdLst>
    <p:notesMasterId r:id="rId58"/>
  </p:notesMasterIdLst>
  <p:handoutMasterIdLst>
    <p:handoutMasterId r:id="rId59"/>
  </p:handoutMasterIdLst>
  <p:sldIdLst>
    <p:sldId id="256" r:id="rId2"/>
    <p:sldId id="302" r:id="rId3"/>
    <p:sldId id="330" r:id="rId4"/>
    <p:sldId id="371" r:id="rId5"/>
    <p:sldId id="331" r:id="rId6"/>
    <p:sldId id="343" r:id="rId7"/>
    <p:sldId id="357" r:id="rId8"/>
    <p:sldId id="372" r:id="rId9"/>
    <p:sldId id="352" r:id="rId10"/>
    <p:sldId id="347" r:id="rId11"/>
    <p:sldId id="349" r:id="rId12"/>
    <p:sldId id="353" r:id="rId13"/>
    <p:sldId id="355" r:id="rId14"/>
    <p:sldId id="354" r:id="rId15"/>
    <p:sldId id="338" r:id="rId16"/>
    <p:sldId id="258" r:id="rId17"/>
    <p:sldId id="262" r:id="rId18"/>
    <p:sldId id="358" r:id="rId19"/>
    <p:sldId id="359" r:id="rId20"/>
    <p:sldId id="266" r:id="rId21"/>
    <p:sldId id="269" r:id="rId22"/>
    <p:sldId id="303" r:id="rId23"/>
    <p:sldId id="361" r:id="rId24"/>
    <p:sldId id="360" r:id="rId25"/>
    <p:sldId id="364" r:id="rId26"/>
    <p:sldId id="365" r:id="rId27"/>
    <p:sldId id="274" r:id="rId28"/>
    <p:sldId id="275" r:id="rId29"/>
    <p:sldId id="276" r:id="rId30"/>
    <p:sldId id="260" r:id="rId31"/>
    <p:sldId id="378" r:id="rId32"/>
    <p:sldId id="379" r:id="rId33"/>
    <p:sldId id="380" r:id="rId34"/>
    <p:sldId id="381" r:id="rId35"/>
    <p:sldId id="281" r:id="rId36"/>
    <p:sldId id="282" r:id="rId37"/>
    <p:sldId id="382" r:id="rId38"/>
    <p:sldId id="285" r:id="rId39"/>
    <p:sldId id="312" r:id="rId40"/>
    <p:sldId id="313" r:id="rId41"/>
    <p:sldId id="373" r:id="rId42"/>
    <p:sldId id="314" r:id="rId43"/>
    <p:sldId id="374" r:id="rId44"/>
    <p:sldId id="375" r:id="rId45"/>
    <p:sldId id="376" r:id="rId46"/>
    <p:sldId id="377" r:id="rId47"/>
    <p:sldId id="366" r:id="rId48"/>
    <p:sldId id="367" r:id="rId49"/>
    <p:sldId id="383" r:id="rId50"/>
    <p:sldId id="384" r:id="rId51"/>
    <p:sldId id="385" r:id="rId52"/>
    <p:sldId id="299" r:id="rId53"/>
    <p:sldId id="340" r:id="rId54"/>
    <p:sldId id="339" r:id="rId55"/>
    <p:sldId id="370" r:id="rId56"/>
    <p:sldId id="342" r:id="rId57"/>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6" userDrawn="1">
          <p15:clr>
            <a:srgbClr val="A4A3A4"/>
          </p15:clr>
        </p15:guide>
        <p15:guide id="3" pos="143" userDrawn="1">
          <p15:clr>
            <a:srgbClr val="A4A3A4"/>
          </p15:clr>
        </p15:guide>
        <p15:guide id="4" pos="7535" userDrawn="1">
          <p15:clr>
            <a:srgbClr val="A4A3A4"/>
          </p15:clr>
        </p15:guide>
        <p15:guide id="5" orient="horz"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2"/>
    <a:srgbClr val="F3F3F3"/>
    <a:srgbClr val="721E1F"/>
    <a:srgbClr val="BE5440"/>
    <a:srgbClr val="781E23"/>
    <a:srgbClr val="BF5340"/>
    <a:srgbClr val="2D8652"/>
    <a:srgbClr val="62C6E5"/>
    <a:srgbClr val="E97845"/>
    <a:srgbClr val="5BB9D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8" autoAdjust="0"/>
    <p:restoredTop sz="86378" autoAdjust="0"/>
  </p:normalViewPr>
  <p:slideViewPr>
    <p:cSldViewPr snapToGrid="0" snapToObjects="1">
      <p:cViewPr varScale="1">
        <p:scale>
          <a:sx n="95" d="100"/>
          <a:sy n="95" d="100"/>
        </p:scale>
        <p:origin x="312" y="84"/>
      </p:cViewPr>
      <p:guideLst>
        <p:guide orient="horz" pos="696"/>
        <p:guide pos="143"/>
        <p:guide pos="7535"/>
        <p:guide orient="horz" pos="3984"/>
      </p:guideLst>
    </p:cSldViewPr>
  </p:slideViewPr>
  <p:outlineViewPr>
    <p:cViewPr>
      <p:scale>
        <a:sx n="30" d="100"/>
        <a:sy n="30"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C3C119-78A7-1246-8D8F-33AEF65602F7}" type="datetimeFigureOut">
              <a:rPr lang="en-US" smtClean="0"/>
              <a:pPr/>
              <a:t>10/26/2022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C58E12-B52C-6D4C-AFCC-CA086959843D}" type="slidenum">
              <a:rPr lang="en-US" smtClean="0"/>
              <a:pPr/>
              <a:t>‹#›</a:t>
            </a:fld>
            <a:endParaRPr lang="en-US" dirty="0"/>
          </a:p>
        </p:txBody>
      </p:sp>
    </p:spTree>
    <p:extLst>
      <p:ext uri="{BB962C8B-B14F-4D97-AF65-F5344CB8AC3E}">
        <p14:creationId xmlns:p14="http://schemas.microsoft.com/office/powerpoint/2010/main" val="165860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F682F0-DFDD-9D47-904F-863866E342F8}" type="datetimeFigureOut">
              <a:rPr lang="en-US" smtClean="0"/>
              <a:pPr/>
              <a:t>10/26/2022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A54F2-9768-BB4D-944F-81B872D1A08B}" type="slidenum">
              <a:rPr lang="en-US" smtClean="0"/>
              <a:pPr/>
              <a:t>‹#›</a:t>
            </a:fld>
            <a:endParaRPr lang="en-US" dirty="0"/>
          </a:p>
        </p:txBody>
      </p:sp>
    </p:spTree>
    <p:extLst>
      <p:ext uri="{BB962C8B-B14F-4D97-AF65-F5344CB8AC3E}">
        <p14:creationId xmlns:p14="http://schemas.microsoft.com/office/powerpoint/2010/main" val="2642600740"/>
      </p:ext>
    </p:extLst>
  </p:cSld>
  <p:clrMap bg1="lt1" tx1="dk1" bg2="lt2" tx2="dk2" accent1="accent1" accent2="accent2" accent3="accent3" accent4="accent4" accent5="accent5" accent6="accent6" hlink="hlink" folHlink="folHlink"/>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a:t>
            </a:fld>
            <a:endParaRPr lang="en-US" dirty="0"/>
          </a:p>
        </p:txBody>
      </p:sp>
    </p:spTree>
    <p:extLst>
      <p:ext uri="{BB962C8B-B14F-4D97-AF65-F5344CB8AC3E}">
        <p14:creationId xmlns:p14="http://schemas.microsoft.com/office/powerpoint/2010/main" val="1764876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NASA’s Worldview provides you with the ability to interactively browse global, full-resolution satellite imagery and download the underlying data and image files. </a:t>
            </a:r>
          </a:p>
          <a:p>
            <a:endParaRPr lang="en-US" sz="1600" dirty="0"/>
          </a:p>
          <a:p>
            <a:r>
              <a:rPr lang="en-US" sz="1600" dirty="0"/>
              <a:t>It uses the Global Imagery Browse Services (GIBS) to rapidly retrieve imagery for this interactive browsing experience.</a:t>
            </a:r>
          </a:p>
          <a:p>
            <a:endParaRPr lang="en-US" sz="1600" dirty="0"/>
          </a:p>
          <a:p>
            <a:r>
              <a:rPr lang="en-US" sz="1600" dirty="0"/>
              <a:t>Most of the 100+ available products are updated within three hours of observation, essentially showing the entire Earth as it looks "right now".</a:t>
            </a:r>
          </a:p>
          <a:p>
            <a:endParaRPr lang="en-US" sz="1600" dirty="0"/>
          </a:p>
          <a:p>
            <a:r>
              <a:rPr lang="en-US" sz="1600" dirty="0"/>
              <a:t>Following my demonstration of SMAP data discovery and access at NSIDC, I’ll take you through a tour of Worldview.</a:t>
            </a:r>
          </a:p>
          <a:p>
            <a:endParaRPr lang="en-US" sz="1600"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22</a:t>
            </a:fld>
            <a:endParaRPr lang="en-US" dirty="0"/>
          </a:p>
        </p:txBody>
      </p:sp>
    </p:spTree>
    <p:extLst>
      <p:ext uri="{BB962C8B-B14F-4D97-AF65-F5344CB8AC3E}">
        <p14:creationId xmlns:p14="http://schemas.microsoft.com/office/powerpoint/2010/main" val="1753457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In this slide, I’ve repositioned the Coastlines layer above Soil Moisture – notice the outlines visible in the Arctic over the Soil Moisture data.</a:t>
            </a:r>
          </a:p>
          <a:p>
            <a:endParaRPr lang="en-US" sz="1600" dirty="0"/>
          </a:p>
          <a:p>
            <a:r>
              <a:rPr lang="en-US" sz="1600" dirty="0"/>
              <a:t>Also, clicking on the slider-bar symbol will open a dialogue to allow for changing the layer’s opacity, thresholds and color palette.</a:t>
            </a:r>
          </a:p>
          <a:p>
            <a:endParaRPr lang="en-US" sz="1600" dirty="0"/>
          </a:p>
          <a:p>
            <a:r>
              <a:rPr lang="en-US" sz="1600" dirty="0"/>
              <a:t>Clicking the “X” symbol for a layer removes it from the Layers panel.</a:t>
            </a:r>
          </a:p>
        </p:txBody>
      </p:sp>
      <p:sp>
        <p:nvSpPr>
          <p:cNvPr id="4" name="Slide Number Placeholder 3"/>
          <p:cNvSpPr>
            <a:spLocks noGrp="1"/>
          </p:cNvSpPr>
          <p:nvPr>
            <p:ph type="sldNum" sz="quarter" idx="10"/>
          </p:nvPr>
        </p:nvSpPr>
        <p:spPr/>
        <p:txBody>
          <a:bodyPr/>
          <a:lstStyle/>
          <a:p>
            <a:fld id="{4ADA54F2-9768-BB4D-944F-81B872D1A08B}" type="slidenum">
              <a:rPr lang="en-US" smtClean="0"/>
              <a:pPr/>
              <a:t>23</a:t>
            </a:fld>
            <a:endParaRPr lang="en-US" dirty="0"/>
          </a:p>
        </p:txBody>
      </p:sp>
    </p:spTree>
    <p:extLst>
      <p:ext uri="{BB962C8B-B14F-4D97-AF65-F5344CB8AC3E}">
        <p14:creationId xmlns:p14="http://schemas.microsoft.com/office/powerpoint/2010/main" val="2092326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a:t>
            </a:r>
          </a:p>
        </p:txBody>
      </p:sp>
      <p:sp>
        <p:nvSpPr>
          <p:cNvPr id="4" name="Slide Number Placeholder 3"/>
          <p:cNvSpPr>
            <a:spLocks noGrp="1"/>
          </p:cNvSpPr>
          <p:nvPr>
            <p:ph type="sldNum" sz="quarter" idx="10"/>
          </p:nvPr>
        </p:nvSpPr>
        <p:spPr/>
        <p:txBody>
          <a:bodyPr/>
          <a:lstStyle/>
          <a:p>
            <a:fld id="{4ADA54F2-9768-BB4D-944F-81B872D1A08B}" type="slidenum">
              <a:rPr lang="en-US" smtClean="0"/>
              <a:pPr/>
              <a:t>27</a:t>
            </a:fld>
            <a:endParaRPr lang="en-US" dirty="0"/>
          </a:p>
        </p:txBody>
      </p:sp>
    </p:spTree>
    <p:extLst>
      <p:ext uri="{BB962C8B-B14F-4D97-AF65-F5344CB8AC3E}">
        <p14:creationId xmlns:p14="http://schemas.microsoft.com/office/powerpoint/2010/main" val="1250734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28</a:t>
            </a:fld>
            <a:endParaRPr lang="en-US" dirty="0"/>
          </a:p>
        </p:txBody>
      </p:sp>
    </p:spTree>
    <p:extLst>
      <p:ext uri="{BB962C8B-B14F-4D97-AF65-F5344CB8AC3E}">
        <p14:creationId xmlns:p14="http://schemas.microsoft.com/office/powerpoint/2010/main" val="1275220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29</a:t>
            </a:fld>
            <a:endParaRPr lang="en-US" dirty="0"/>
          </a:p>
        </p:txBody>
      </p:sp>
    </p:spTree>
    <p:extLst>
      <p:ext uri="{BB962C8B-B14F-4D97-AF65-F5344CB8AC3E}">
        <p14:creationId xmlns:p14="http://schemas.microsoft.com/office/powerpoint/2010/main" val="492766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NASA's Earthdata Search application connects users to their data by making data search, discovery, and access available in one application.</a:t>
            </a:r>
          </a:p>
          <a:p>
            <a:endParaRPr lang="en-US" sz="1600" dirty="0"/>
          </a:p>
          <a:p>
            <a:r>
              <a:rPr lang="en-US" sz="1600" dirty="0"/>
              <a:t>Earthdata Search offers users the ability to search across disciplines and across DAACs.  It goes beyond offering the ordering and downloading of data by providing subsetting services as well.</a:t>
            </a:r>
          </a:p>
          <a:p>
            <a:endParaRPr lang="en-US" sz="1600" dirty="0"/>
          </a:p>
          <a:p>
            <a:r>
              <a:rPr lang="en-US" sz="1600" dirty="0"/>
              <a:t>For my last live demonstration of the day, I’ll go through the interface’s filtering options to hone a search for SMAP L3 Radiometer Global Daily 36 km EASE-Grid Soil Moisture (SPL3SMP), followed by a look at the ordering and subsetting options available.  </a:t>
            </a:r>
          </a:p>
          <a:p>
            <a:endParaRPr lang="en-US" sz="1600" dirty="0"/>
          </a:p>
          <a:p>
            <a:endParaRPr lang="en-US" sz="1600" dirty="0"/>
          </a:p>
          <a:p>
            <a:endParaRPr lang="en-US" sz="1600"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30</a:t>
            </a:fld>
            <a:endParaRPr lang="en-US" dirty="0"/>
          </a:p>
        </p:txBody>
      </p:sp>
    </p:spTree>
    <p:extLst>
      <p:ext uri="{BB962C8B-B14F-4D97-AF65-F5344CB8AC3E}">
        <p14:creationId xmlns:p14="http://schemas.microsoft.com/office/powerpoint/2010/main" val="926342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32</a:t>
            </a:fld>
            <a:endParaRPr lang="en-US" dirty="0"/>
          </a:p>
        </p:txBody>
      </p:sp>
    </p:spTree>
    <p:extLst>
      <p:ext uri="{BB962C8B-B14F-4D97-AF65-F5344CB8AC3E}">
        <p14:creationId xmlns:p14="http://schemas.microsoft.com/office/powerpoint/2010/main" val="1900289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33</a:t>
            </a:fld>
            <a:endParaRPr lang="en-US" dirty="0"/>
          </a:p>
        </p:txBody>
      </p:sp>
    </p:spTree>
    <p:extLst>
      <p:ext uri="{BB962C8B-B14F-4D97-AF65-F5344CB8AC3E}">
        <p14:creationId xmlns:p14="http://schemas.microsoft.com/office/powerpoint/2010/main" val="2216038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34</a:t>
            </a:fld>
            <a:endParaRPr lang="en-US"/>
          </a:p>
        </p:txBody>
      </p:sp>
    </p:spTree>
    <p:extLst>
      <p:ext uri="{BB962C8B-B14F-4D97-AF65-F5344CB8AC3E}">
        <p14:creationId xmlns:p14="http://schemas.microsoft.com/office/powerpoint/2010/main" val="1642504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35</a:t>
            </a:fld>
            <a:endParaRPr lang="en-US" dirty="0"/>
          </a:p>
        </p:txBody>
      </p:sp>
    </p:spTree>
    <p:extLst>
      <p:ext uri="{BB962C8B-B14F-4D97-AF65-F5344CB8AC3E}">
        <p14:creationId xmlns:p14="http://schemas.microsoft.com/office/powerpoint/2010/main" val="2142530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a:t>
            </a:fld>
            <a:endParaRPr lang="en-US" dirty="0"/>
          </a:p>
        </p:txBody>
      </p:sp>
    </p:spTree>
    <p:extLst>
      <p:ext uri="{BB962C8B-B14F-4D97-AF65-F5344CB8AC3E}">
        <p14:creationId xmlns:p14="http://schemas.microsoft.com/office/powerpoint/2010/main" val="1152199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36</a:t>
            </a:fld>
            <a:endParaRPr lang="en-US" dirty="0"/>
          </a:p>
        </p:txBody>
      </p:sp>
    </p:spTree>
    <p:extLst>
      <p:ext uri="{BB962C8B-B14F-4D97-AF65-F5344CB8AC3E}">
        <p14:creationId xmlns:p14="http://schemas.microsoft.com/office/powerpoint/2010/main" val="1778736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38</a:t>
            </a:fld>
            <a:endParaRPr lang="en-US" dirty="0"/>
          </a:p>
        </p:txBody>
      </p:sp>
    </p:spTree>
    <p:extLst>
      <p:ext uri="{BB962C8B-B14F-4D97-AF65-F5344CB8AC3E}">
        <p14:creationId xmlns:p14="http://schemas.microsoft.com/office/powerpoint/2010/main" val="307557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39</a:t>
            </a:fld>
            <a:endParaRPr lang="en-US" dirty="0"/>
          </a:p>
        </p:txBody>
      </p:sp>
    </p:spTree>
    <p:extLst>
      <p:ext uri="{BB962C8B-B14F-4D97-AF65-F5344CB8AC3E}">
        <p14:creationId xmlns:p14="http://schemas.microsoft.com/office/powerpoint/2010/main" val="34319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40</a:t>
            </a:fld>
            <a:endParaRPr lang="en-US" dirty="0"/>
          </a:p>
        </p:txBody>
      </p:sp>
    </p:spTree>
    <p:extLst>
      <p:ext uri="{BB962C8B-B14F-4D97-AF65-F5344CB8AC3E}">
        <p14:creationId xmlns:p14="http://schemas.microsoft.com/office/powerpoint/2010/main" val="1942227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41</a:t>
            </a:fld>
            <a:endParaRPr lang="en-US"/>
          </a:p>
        </p:txBody>
      </p:sp>
    </p:spTree>
    <p:extLst>
      <p:ext uri="{BB962C8B-B14F-4D97-AF65-F5344CB8AC3E}">
        <p14:creationId xmlns:p14="http://schemas.microsoft.com/office/powerpoint/2010/main" val="342402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47</a:t>
            </a:fld>
            <a:endParaRPr lang="en-US" dirty="0"/>
          </a:p>
        </p:txBody>
      </p:sp>
    </p:spTree>
    <p:extLst>
      <p:ext uri="{BB962C8B-B14F-4D97-AF65-F5344CB8AC3E}">
        <p14:creationId xmlns:p14="http://schemas.microsoft.com/office/powerpoint/2010/main" val="220971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52</a:t>
            </a:fld>
            <a:endParaRPr lang="en-US" dirty="0"/>
          </a:p>
        </p:txBody>
      </p:sp>
    </p:spTree>
    <p:extLst>
      <p:ext uri="{BB962C8B-B14F-4D97-AF65-F5344CB8AC3E}">
        <p14:creationId xmlns:p14="http://schemas.microsoft.com/office/powerpoint/2010/main" val="12950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53</a:t>
            </a:fld>
            <a:endParaRPr lang="en-US" dirty="0"/>
          </a:p>
        </p:txBody>
      </p:sp>
    </p:spTree>
    <p:extLst>
      <p:ext uri="{BB962C8B-B14F-4D97-AF65-F5344CB8AC3E}">
        <p14:creationId xmlns:p14="http://schemas.microsoft.com/office/powerpoint/2010/main" val="21255825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54</a:t>
            </a:fld>
            <a:endParaRPr lang="en-US" dirty="0"/>
          </a:p>
        </p:txBody>
      </p:sp>
    </p:spTree>
    <p:extLst>
      <p:ext uri="{BB962C8B-B14F-4D97-AF65-F5344CB8AC3E}">
        <p14:creationId xmlns:p14="http://schemas.microsoft.com/office/powerpoint/2010/main" val="190564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5</a:t>
            </a:fld>
            <a:endParaRPr lang="en-US" dirty="0"/>
          </a:p>
        </p:txBody>
      </p:sp>
    </p:spTree>
    <p:extLst>
      <p:ext uri="{BB962C8B-B14F-4D97-AF65-F5344CB8AC3E}">
        <p14:creationId xmlns:p14="http://schemas.microsoft.com/office/powerpoint/2010/main" val="1237340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15</a:t>
            </a:fld>
            <a:endParaRPr lang="en-US" dirty="0"/>
          </a:p>
        </p:txBody>
      </p:sp>
    </p:spTree>
    <p:extLst>
      <p:ext uri="{BB962C8B-B14F-4D97-AF65-F5344CB8AC3E}">
        <p14:creationId xmlns:p14="http://schemas.microsoft.com/office/powerpoint/2010/main" val="151823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The NASA National Snow and Ice Data Center (NSIDC) Distributed Active Archive Center (DAAC) is one of twelve NASA Earth Observing System Data and Information System (EOSDIS) DAACs that manage, archive and distribute Earth Science data as part of NASA's Earth Science Data Systems Program. </a:t>
            </a:r>
          </a:p>
          <a:p>
            <a:endParaRPr lang="en-US" sz="1600" dirty="0"/>
          </a:p>
          <a:p>
            <a:r>
              <a:rPr lang="en-US" sz="1600" dirty="0"/>
              <a:t>We distribute nearly 500 NASA data sets, primarily focused on the cryosphere.  After introducing you to NASA’s Worldview and Earthdata Search, I’ll take you on a tour of NSIDC’s Scientific Data Search where I’ll demonstrate how to access and find detailed information about SMAP data.</a:t>
            </a:r>
          </a:p>
          <a:p>
            <a:endParaRPr lang="en-US" sz="1600" dirty="0"/>
          </a:p>
          <a:p>
            <a:endParaRPr lang="en-US" sz="1600" dirty="0"/>
          </a:p>
          <a:p>
            <a:endParaRPr lang="en-US" sz="1600"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16</a:t>
            </a:fld>
            <a:endParaRPr lang="en-US" dirty="0"/>
          </a:p>
        </p:txBody>
      </p:sp>
    </p:spTree>
    <p:extLst>
      <p:ext uri="{BB962C8B-B14F-4D97-AF65-F5344CB8AC3E}">
        <p14:creationId xmlns:p14="http://schemas.microsoft.com/office/powerpoint/2010/main" val="43733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17</a:t>
            </a:fld>
            <a:endParaRPr lang="en-US" dirty="0"/>
          </a:p>
        </p:txBody>
      </p:sp>
    </p:spTree>
    <p:extLst>
      <p:ext uri="{BB962C8B-B14F-4D97-AF65-F5344CB8AC3E}">
        <p14:creationId xmlns:p14="http://schemas.microsoft.com/office/powerpoint/2010/main" val="194024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18</a:t>
            </a:fld>
            <a:endParaRPr lang="en-US" dirty="0"/>
          </a:p>
        </p:txBody>
      </p:sp>
    </p:spTree>
    <p:extLst>
      <p:ext uri="{BB962C8B-B14F-4D97-AF65-F5344CB8AC3E}">
        <p14:creationId xmlns:p14="http://schemas.microsoft.com/office/powerpoint/2010/main" val="1439929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20</a:t>
            </a:fld>
            <a:endParaRPr lang="en-US" dirty="0"/>
          </a:p>
        </p:txBody>
      </p:sp>
    </p:spTree>
    <p:extLst>
      <p:ext uri="{BB962C8B-B14F-4D97-AF65-F5344CB8AC3E}">
        <p14:creationId xmlns:p14="http://schemas.microsoft.com/office/powerpoint/2010/main" val="1845510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21</a:t>
            </a:fld>
            <a:endParaRPr lang="en-US" dirty="0"/>
          </a:p>
        </p:txBody>
      </p:sp>
    </p:spTree>
    <p:extLst>
      <p:ext uri="{BB962C8B-B14F-4D97-AF65-F5344CB8AC3E}">
        <p14:creationId xmlns:p14="http://schemas.microsoft.com/office/powerpoint/2010/main" val="2040597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8758" t="63329" r="8769" b="5508"/>
          <a:stretch/>
        </p:blipFill>
        <p:spPr>
          <a:xfrm>
            <a:off x="-1652" y="-1"/>
            <a:ext cx="12190477" cy="4606401"/>
          </a:xfrm>
          <a:prstGeom prst="rect">
            <a:avLst/>
          </a:prstGeom>
        </p:spPr>
      </p:pic>
      <p:sp>
        <p:nvSpPr>
          <p:cNvPr id="13" name="Title 1"/>
          <p:cNvSpPr>
            <a:spLocks noGrp="1"/>
          </p:cNvSpPr>
          <p:nvPr>
            <p:ph type="ctrTitle"/>
          </p:nvPr>
        </p:nvSpPr>
        <p:spPr>
          <a:xfrm>
            <a:off x="1869242" y="4809507"/>
            <a:ext cx="9597290" cy="730682"/>
          </a:xfrm>
        </p:spPr>
        <p:txBody>
          <a:bodyPr anchor="ctr">
            <a:normAutofit/>
          </a:bodyPr>
          <a:lstStyle>
            <a:lvl1pPr>
              <a:lnSpc>
                <a:spcPct val="120000"/>
              </a:lnSpc>
              <a:spcAft>
                <a:spcPts val="0"/>
              </a:spcAft>
              <a:defRPr sz="3200">
                <a:latin typeface="+mn-lt"/>
                <a:cs typeface="Arial"/>
              </a:defRPr>
            </a:lvl1pPr>
          </a:lstStyle>
          <a:p>
            <a:r>
              <a:rPr lang="en-US" dirty="0"/>
              <a:t>Click to edit Master title style</a:t>
            </a:r>
          </a:p>
        </p:txBody>
      </p:sp>
      <p:pic>
        <p:nvPicPr>
          <p:cNvPr id="15" name="Pictur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47350" y="4923727"/>
            <a:ext cx="1573874" cy="1573874"/>
          </a:xfrm>
          <a:prstGeom prst="rect">
            <a:avLst/>
          </a:prstGeom>
        </p:spPr>
      </p:pic>
      <p:sp>
        <p:nvSpPr>
          <p:cNvPr id="16" name="Text Placeholder 4"/>
          <p:cNvSpPr>
            <a:spLocks noGrp="1"/>
          </p:cNvSpPr>
          <p:nvPr>
            <p:ph type="body" sz="quarter" idx="10" hasCustomPrompt="1"/>
          </p:nvPr>
        </p:nvSpPr>
        <p:spPr>
          <a:xfrm>
            <a:off x="1868574" y="5636267"/>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Presenter Name</a:t>
            </a:r>
          </a:p>
        </p:txBody>
      </p:sp>
      <p:sp>
        <p:nvSpPr>
          <p:cNvPr id="17" name="Text Placeholder 4"/>
          <p:cNvSpPr>
            <a:spLocks noGrp="1"/>
          </p:cNvSpPr>
          <p:nvPr>
            <p:ph type="body" sz="quarter" idx="11" hasCustomPrompt="1"/>
          </p:nvPr>
        </p:nvSpPr>
        <p:spPr>
          <a:xfrm>
            <a:off x="1868574" y="6172083"/>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Date</a:t>
            </a:r>
          </a:p>
        </p:txBody>
      </p:sp>
      <p:cxnSp>
        <p:nvCxnSpPr>
          <p:cNvPr id="19" name="Straight Connector 18"/>
          <p:cNvCxnSpPr/>
          <p:nvPr userDrawn="1"/>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5" descr="NASA insigniaCMYK"/>
          <p:cNvPicPr preferRelativeResize="0">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1027470" y="76200"/>
            <a:ext cx="951111" cy="761736"/>
          </a:xfrm>
          <a:prstGeom prst="rect">
            <a:avLst/>
          </a:prstGeom>
          <a:noFill/>
          <a:ln w="9525">
            <a:noFill/>
            <a:miter lim="800000"/>
            <a:headEnd/>
            <a:tailEnd/>
          </a:ln>
        </p:spPr>
      </p:pic>
      <p:sp>
        <p:nvSpPr>
          <p:cNvPr id="22" name="Rectangle 21"/>
          <p:cNvSpPr/>
          <p:nvPr userDrawn="1"/>
        </p:nvSpPr>
        <p:spPr>
          <a:xfrm>
            <a:off x="147350" y="304800"/>
            <a:ext cx="2975262" cy="304800"/>
          </a:xfrm>
          <a:prstGeom prst="rect">
            <a:avLst/>
          </a:prstGeom>
          <a:solidFill>
            <a:srgbClr val="721E1F"/>
          </a:solidFill>
          <a:ln>
            <a:noFill/>
          </a:ln>
          <a:effectLst>
            <a:glow rad="444500">
              <a:srgbClr val="721E1F">
                <a:alpha val="40000"/>
              </a:srgbClr>
            </a:glo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userDrawn="1"/>
        </p:nvSpPr>
        <p:spPr>
          <a:xfrm>
            <a:off x="147350" y="318580"/>
            <a:ext cx="3295938" cy="276977"/>
          </a:xfrm>
          <a:prstGeom prst="rect">
            <a:avLst/>
          </a:prstGeom>
          <a:noFill/>
          <a:effectLst>
            <a:outerShdw blurRad="50800" dist="38100" dir="2700000" algn="tl" rotWithShape="0">
              <a:prstClr val="black">
                <a:alpha val="40000"/>
              </a:prstClr>
            </a:outerShdw>
          </a:effectLst>
        </p:spPr>
        <p:txBody>
          <a:bodyPr wrap="square" lIns="121899" tIns="60949" rIns="121899" bIns="60949" rtlCol="0">
            <a:spAutoFit/>
          </a:bodyPr>
          <a:lstStyle/>
          <a:p>
            <a:pPr algn="l"/>
            <a:r>
              <a:rPr lang="en-US" sz="1000" dirty="0">
                <a:solidFill>
                  <a:schemeClr val="bg1"/>
                </a:solidFill>
                <a:latin typeface="Arial"/>
                <a:cs typeface="Arial"/>
              </a:rPr>
              <a:t>National</a:t>
            </a:r>
            <a:r>
              <a:rPr lang="en-US" sz="1000" baseline="0" dirty="0">
                <a:solidFill>
                  <a:schemeClr val="bg1"/>
                </a:solidFill>
                <a:latin typeface="Arial"/>
                <a:cs typeface="Arial"/>
              </a:rPr>
              <a:t> Aeronautics and Space Administration</a:t>
            </a:r>
            <a:endParaRPr lang="en-US" sz="1000" dirty="0">
              <a:solidFill>
                <a:schemeClr val="bg1"/>
              </a:solidFill>
              <a:latin typeface="Arial"/>
              <a:cs typeface="Arial"/>
            </a:endParaRPr>
          </a:p>
        </p:txBody>
      </p:sp>
    </p:spTree>
    <p:extLst>
      <p:ext uri="{BB962C8B-B14F-4D97-AF65-F5344CB8AC3E}">
        <p14:creationId xmlns:p14="http://schemas.microsoft.com/office/powerpoint/2010/main" val="111404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TextBox 10"/>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2" name="TextBox 11"/>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479944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42252" y="5236351"/>
            <a:ext cx="11704320" cy="576299"/>
          </a:xfrm>
        </p:spPr>
        <p:txBody>
          <a:bodyPr/>
          <a:lstStyle>
            <a:lvl1pPr algn="ctr">
              <a:defRPr/>
            </a:lvl1pPr>
          </a:lstStyle>
          <a:p>
            <a:r>
              <a:rPr lang="en-US" dirty="0"/>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3212" y="1045351"/>
            <a:ext cx="3962400" cy="3962400"/>
          </a:xfrm>
          <a:prstGeom prst="rect">
            <a:avLst/>
          </a:prstGeom>
        </p:spPr>
      </p:pic>
    </p:spTree>
    <p:extLst>
      <p:ext uri="{BB962C8B-B14F-4D97-AF65-F5344CB8AC3E}">
        <p14:creationId xmlns:p14="http://schemas.microsoft.com/office/powerpoint/2010/main" val="118913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9" name="Content Placeholder 2"/>
          <p:cNvSpPr>
            <a:spLocks noGrp="1"/>
          </p:cNvSpPr>
          <p:nvPr>
            <p:ph idx="12"/>
          </p:nvPr>
        </p:nvSpPr>
        <p:spPr>
          <a:xfrm>
            <a:off x="6140132" y="1130282"/>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2" name="TextBox 11"/>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402304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827258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Content">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9" name="Content Placeholder 2"/>
          <p:cNvSpPr>
            <a:spLocks noGrp="1"/>
          </p:cNvSpPr>
          <p:nvPr>
            <p:ph idx="1"/>
          </p:nvPr>
        </p:nvSpPr>
        <p:spPr>
          <a:xfrm>
            <a:off x="242252" y="1130283"/>
            <a:ext cx="1170432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1" name="TextBox 10"/>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9425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Content">
    <p:spTree>
      <p:nvGrpSpPr>
        <p:cNvPr id="1" name=""/>
        <p:cNvGrpSpPr/>
        <p:nvPr/>
      </p:nvGrpSpPr>
      <p:grpSpPr>
        <a:xfrm>
          <a:off x="0" y="0"/>
          <a:ext cx="0" cy="0"/>
          <a:chOff x="0" y="0"/>
          <a:chExt cx="0" cy="0"/>
        </a:xfrm>
      </p:grpSpPr>
      <p:sp>
        <p:nvSpPr>
          <p:cNvPr id="11"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3" name="Content Placeholder 2"/>
          <p:cNvSpPr>
            <a:spLocks noGrp="1"/>
          </p:cNvSpPr>
          <p:nvPr>
            <p:ph idx="1"/>
          </p:nvPr>
        </p:nvSpPr>
        <p:spPr>
          <a:xfrm>
            <a:off x="242252" y="1130283"/>
            <a:ext cx="580644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6140132" y="1130282"/>
            <a:ext cx="5806440" cy="5041918"/>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7" name="TextBox 16"/>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86521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asic Content">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9" name="Content Placeholder 2"/>
          <p:cNvSpPr>
            <a:spLocks noGrp="1"/>
          </p:cNvSpPr>
          <p:nvPr>
            <p:ph idx="1"/>
          </p:nvPr>
        </p:nvSpPr>
        <p:spPr>
          <a:xfrm>
            <a:off x="242252" y="1130283"/>
            <a:ext cx="384048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1" name="TextBox 10"/>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
        <p:nvSpPr>
          <p:cNvPr id="7" name="Content Placeholder 2"/>
          <p:cNvSpPr>
            <a:spLocks noGrp="1"/>
          </p:cNvSpPr>
          <p:nvPr>
            <p:ph idx="10"/>
          </p:nvPr>
        </p:nvSpPr>
        <p:spPr>
          <a:xfrm>
            <a:off x="4174172" y="1130282"/>
            <a:ext cx="384048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1"/>
          </p:nvPr>
        </p:nvSpPr>
        <p:spPr>
          <a:xfrm>
            <a:off x="8106092" y="1130282"/>
            <a:ext cx="384048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28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242252" y="276992"/>
            <a:ext cx="11704320" cy="576299"/>
          </a:xfrm>
        </p:spPr>
        <p:txBody>
          <a:bodyPr anchor="ctr">
            <a:noAutofit/>
          </a:bodyPr>
          <a:lstStyle>
            <a:lvl1pPr>
              <a:defRPr sz="2800" b="1"/>
            </a:lvl1pPr>
          </a:lstStyle>
          <a:p>
            <a:r>
              <a:rPr lang="en-US" dirty="0"/>
              <a:t>Click to edit title</a:t>
            </a:r>
          </a:p>
        </p:txBody>
      </p:sp>
      <p:sp>
        <p:nvSpPr>
          <p:cNvPr id="14" name="Content Placeholder 2"/>
          <p:cNvSpPr>
            <a:spLocks noGrp="1"/>
          </p:cNvSpPr>
          <p:nvPr>
            <p:ph idx="1"/>
          </p:nvPr>
        </p:nvSpPr>
        <p:spPr>
          <a:xfrm>
            <a:off x="242252" y="1447799"/>
            <a:ext cx="11704320" cy="4724401"/>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p:cNvSpPr>
            <a:spLocks noGrp="1"/>
          </p:cNvSpPr>
          <p:nvPr>
            <p:ph type="body" sz="quarter" idx="12"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16" name="TextBox 15"/>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7" name="TextBox 16"/>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1422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asic Content">
    <p:spTree>
      <p:nvGrpSpPr>
        <p:cNvPr id="1" name=""/>
        <p:cNvGrpSpPr/>
        <p:nvPr/>
      </p:nvGrpSpPr>
      <p:grpSpPr>
        <a:xfrm>
          <a:off x="0" y="0"/>
          <a:ext cx="0" cy="0"/>
          <a:chOff x="0" y="0"/>
          <a:chExt cx="0" cy="0"/>
        </a:xfrm>
      </p:grpSpPr>
      <p:sp>
        <p:nvSpPr>
          <p:cNvPr id="1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3" name="Content Placeholder 2"/>
          <p:cNvSpPr>
            <a:spLocks noGrp="1"/>
          </p:cNvSpPr>
          <p:nvPr>
            <p:ph idx="1"/>
          </p:nvPr>
        </p:nvSpPr>
        <p:spPr>
          <a:xfrm>
            <a:off x="242252" y="1447799"/>
            <a:ext cx="5806440" cy="472440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6140132" y="1447798"/>
            <a:ext cx="5806440" cy="4724401"/>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0"/>
          <p:cNvSpPr>
            <a:spLocks noGrp="1"/>
          </p:cNvSpPr>
          <p:nvPr>
            <p:ph type="body" sz="quarter" idx="13"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20" name="TextBox 19"/>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07669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8758" t="57601" r="8769" b="11236"/>
          <a:stretch/>
        </p:blipFill>
        <p:spPr>
          <a:xfrm>
            <a:off x="-1652" y="-1"/>
            <a:ext cx="12190477" cy="4606401"/>
          </a:xfrm>
          <a:prstGeom prst="rect">
            <a:avLst/>
          </a:prstGeom>
        </p:spPr>
      </p:pic>
      <p:sp>
        <p:nvSpPr>
          <p:cNvPr id="10" name="Title 1"/>
          <p:cNvSpPr>
            <a:spLocks noGrp="1"/>
          </p:cNvSpPr>
          <p:nvPr>
            <p:ph type="title"/>
          </p:nvPr>
        </p:nvSpPr>
        <p:spPr>
          <a:xfrm>
            <a:off x="1321692" y="4914998"/>
            <a:ext cx="9545440" cy="1643370"/>
          </a:xfrm>
        </p:spPr>
        <p:txBody>
          <a:bodyPr anchor="ctr"/>
          <a:lstStyle>
            <a:lvl1pPr algn="ctr">
              <a:defRPr sz="3200"/>
            </a:lvl1pPr>
          </a:lstStyle>
          <a:p>
            <a:r>
              <a:rPr lang="en-US"/>
              <a:t>Click to edit Master title style</a:t>
            </a:r>
            <a:endParaRPr lang="en-US" dirty="0"/>
          </a:p>
        </p:txBody>
      </p:sp>
      <p:cxnSp>
        <p:nvCxnSpPr>
          <p:cNvPr id="11" name="Straight Connector 10"/>
          <p:cNvCxnSpPr/>
          <p:nvPr/>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184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ub">
    <p:spTree>
      <p:nvGrpSpPr>
        <p:cNvPr id="1" name=""/>
        <p:cNvGrpSpPr/>
        <p:nvPr/>
      </p:nvGrpSpPr>
      <p:grpSpPr>
        <a:xfrm>
          <a:off x="0" y="0"/>
          <a:ext cx="0" cy="0"/>
          <a:chOff x="0" y="0"/>
          <a:chExt cx="0" cy="0"/>
        </a:xfrm>
      </p:grpSpPr>
      <p:sp>
        <p:nvSpPr>
          <p:cNvPr id="10"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1" name="TextBox 10"/>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2" name="TextBox 11"/>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301638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 sub">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6" name="Text Placeholder 10"/>
          <p:cNvSpPr>
            <a:spLocks noGrp="1"/>
          </p:cNvSpPr>
          <p:nvPr>
            <p:ph type="body" sz="quarter" idx="12" hasCustomPrompt="1"/>
          </p:nvPr>
        </p:nvSpPr>
        <p:spPr>
          <a:xfrm>
            <a:off x="242252" y="854075"/>
            <a:ext cx="11704320" cy="436563"/>
          </a:xfrm>
        </p:spPr>
        <p:txBody>
          <a:bodyPr/>
          <a:lstStyle>
            <a:lvl1pPr marL="146278" indent="0">
              <a:buFontTx/>
              <a:buNone/>
              <a:defRPr b="1" baseline="0"/>
            </a:lvl1pPr>
          </a:lstStyle>
          <a:p>
            <a:pPr lvl="0"/>
            <a:r>
              <a:rPr lang="en-US" dirty="0"/>
              <a:t>Click to add subtitle</a:t>
            </a:r>
          </a:p>
        </p:txBody>
      </p:sp>
      <p:sp>
        <p:nvSpPr>
          <p:cNvPr id="7" name="TextBox 6"/>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9" name="TextBox 8"/>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223248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252" y="274641"/>
            <a:ext cx="11704320" cy="576299"/>
          </a:xfrm>
          <a:prstGeom prst="rect">
            <a:avLst/>
          </a:prstGeom>
        </p:spPr>
        <p:txBody>
          <a:bodyPr vert="horz" lIns="121899" tIns="60949" rIns="121899" bIns="6094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242252" y="1176843"/>
            <a:ext cx="11704320" cy="5439109"/>
          </a:xfrm>
          <a:prstGeom prst="rect">
            <a:avLst/>
          </a:prstGeom>
        </p:spPr>
        <p:txBody>
          <a:bodyPr vert="horz" lIns="0"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34256"/>
      </p:ext>
    </p:extLst>
  </p:cSld>
  <p:clrMap bg1="lt1" tx1="dk1" bg2="lt2" tx2="dk2" accent1="accent1" accent2="accent2" accent3="accent3" accent4="accent4" accent5="accent5" accent6="accent6" hlink="hlink" folHlink="folHlink"/>
  <p:sldLayoutIdLst>
    <p:sldLayoutId id="2147493501" r:id="rId1"/>
    <p:sldLayoutId id="2147493502" r:id="rId2"/>
    <p:sldLayoutId id="2147493503" r:id="rId3"/>
    <p:sldLayoutId id="2147493511" r:id="rId4"/>
    <p:sldLayoutId id="2147493504" r:id="rId5"/>
    <p:sldLayoutId id="2147493505" r:id="rId6"/>
    <p:sldLayoutId id="2147493506" r:id="rId7"/>
    <p:sldLayoutId id="2147493507" r:id="rId8"/>
    <p:sldLayoutId id="2147493508" r:id="rId9"/>
    <p:sldLayoutId id="2147493509" r:id="rId10"/>
    <p:sldLayoutId id="2147493510" r:id="rId11"/>
    <p:sldLayoutId id="2147493512" r:id="rId12"/>
    <p:sldLayoutId id="2147493513" r:id="rId13"/>
  </p:sldLayoutIdLst>
  <p:txStyles>
    <p:titleStyle>
      <a:lvl1pPr algn="l" defTabSz="609493" rtl="0" eaLnBrk="1" latinLnBrk="0" hangingPunct="1">
        <a:spcBef>
          <a:spcPct val="0"/>
        </a:spcBef>
        <a:buNone/>
        <a:defRPr sz="2800" kern="1200">
          <a:solidFill>
            <a:schemeClr val="tx1"/>
          </a:solidFill>
          <a:latin typeface="+mj-lt"/>
          <a:ea typeface="+mj-ea"/>
          <a:cs typeface="Arial"/>
        </a:defRPr>
      </a:lvl1pPr>
    </p:titleStyle>
    <p:bodyStyle>
      <a:lvl1pPr marL="365696" indent="-219418" algn="l" defTabSz="609493" rtl="0" eaLnBrk="1" latinLnBrk="0" hangingPunct="1">
        <a:spcBef>
          <a:spcPts val="800"/>
        </a:spcBef>
        <a:buFont typeface="Arial"/>
        <a:buChar char="•"/>
        <a:defRPr sz="2000" kern="1200">
          <a:solidFill>
            <a:schemeClr val="tx1"/>
          </a:solidFill>
          <a:latin typeface="+mn-lt"/>
          <a:ea typeface="+mn-ea"/>
          <a:cs typeface="Arial"/>
        </a:defRPr>
      </a:lvl1pPr>
      <a:lvl2pPr marL="621683" indent="-255987" algn="l" defTabSz="609493" rtl="0" eaLnBrk="1" latinLnBrk="0" hangingPunct="1">
        <a:spcBef>
          <a:spcPts val="400"/>
        </a:spcBef>
        <a:buFont typeface="Arial"/>
        <a:buChar char="–"/>
        <a:defRPr sz="2000" kern="1200">
          <a:solidFill>
            <a:schemeClr val="tx1"/>
          </a:solidFill>
          <a:latin typeface="+mn-lt"/>
          <a:ea typeface="+mn-ea"/>
          <a:cs typeface="Arial"/>
        </a:defRPr>
      </a:lvl2pPr>
      <a:lvl3pPr marL="914240" indent="-182848" algn="l" defTabSz="609493" rtl="0" eaLnBrk="1" latinLnBrk="0" hangingPunct="1">
        <a:spcBef>
          <a:spcPts val="400"/>
        </a:spcBef>
        <a:buFont typeface="Arial"/>
        <a:buChar char="•"/>
        <a:defRPr sz="2000" kern="1200">
          <a:solidFill>
            <a:schemeClr val="tx1"/>
          </a:solidFill>
          <a:latin typeface="+mn-lt"/>
          <a:ea typeface="+mn-ea"/>
          <a:cs typeface="Arial"/>
        </a:defRPr>
      </a:lvl3pPr>
      <a:lvl4pPr marL="1158037" indent="-182848" algn="l" defTabSz="609493" rtl="0" eaLnBrk="1" latinLnBrk="0" hangingPunct="1">
        <a:spcBef>
          <a:spcPts val="400"/>
        </a:spcBef>
        <a:buFont typeface="Arial"/>
        <a:buChar char="–"/>
        <a:defRPr sz="2000" kern="1200">
          <a:solidFill>
            <a:schemeClr val="tx1"/>
          </a:solidFill>
          <a:latin typeface="+mn-lt"/>
          <a:ea typeface="+mn-ea"/>
          <a:cs typeface="Arial"/>
        </a:defRPr>
      </a:lvl4pPr>
      <a:lvl5pPr marL="1523733" indent="-182848" algn="l" defTabSz="609493" rtl="0" eaLnBrk="1" latinLnBrk="0" hangingPunct="1">
        <a:spcBef>
          <a:spcPts val="400"/>
        </a:spcBef>
        <a:buFont typeface="Arial"/>
        <a:buChar char="»"/>
        <a:defRPr sz="20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nsidc.org/daac/subscriptions.html" TargetMode="External"/><Relationship Id="rId2" Type="http://schemas.openxmlformats.org/officeDocument/2006/relationships/hyperlink" Target="https://n5eil01u.ecs.nsidc.org/SMAP/" TargetMode="External"/><Relationship Id="rId1" Type="http://schemas.openxmlformats.org/officeDocument/2006/relationships/slideLayout" Target="../slideLayouts/slideLayout5.xml"/><Relationship Id="rId4" Type="http://schemas.openxmlformats.org/officeDocument/2006/relationships/hyperlink" Target="http://nsidc.org/data/sma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arch.earthdata.nasa.gov/" TargetMode="External"/><Relationship Id="rId2" Type="http://schemas.openxmlformats.org/officeDocument/2006/relationships/hyperlink" Target="http://worldview.earthdata.nasa.gov/"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hdfeos.org/zoo/index_openNSIDC_Examples.php#SMAP" TargetMode="External"/><Relationship Id="rId2" Type="http://schemas.openxmlformats.org/officeDocument/2006/relationships/hyperlink" Target="http://support.hdfgroup.org/products/hdf5_tools/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hdfeos.org/zoo/index_openNSIDC_Examples.php#SMAP" TargetMode="External"/><Relationship Id="rId2" Type="http://schemas.openxmlformats.org/officeDocument/2006/relationships/hyperlink" Target="http://support.hdfgroup.org/products/hdf5_tools/index.html" TargetMode="External"/><Relationship Id="rId1" Type="http://schemas.openxmlformats.org/officeDocument/2006/relationships/slideLayout" Target="../slideLayouts/slideLayout6.xml"/><Relationship Id="rId5" Type="http://schemas.openxmlformats.org/officeDocument/2006/relationships/hyperlink" Target="http://nsidc.org/data/smap/tools"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nsidc.org/data/smap/tools" TargetMode="External"/><Relationship Id="rId2" Type="http://schemas.openxmlformats.org/officeDocument/2006/relationships/hyperlink" Target="https://support.nsidc.org/entries/97456598-What-data-subsetting-reformatting-and-reprojection-services-are-available-for-SMAP-data-"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nsidc.org/"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nsidc.or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nsidc.org/" TargetMode="External"/><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nsidc.org/" TargetMode="Externa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nsidc.org/"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nsidc.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worldview.earthdata.nasa.gov/"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earch.earthdata.nasa.gov/search"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tream.princeton.edu/LAFDM/WEBPAGE/interface.php?locale=en"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orldview.earthdata.nasa.gov/" TargetMode="External"/><Relationship Id="rId7" Type="http://schemas.openxmlformats.org/officeDocument/2006/relationships/image" Target="../media/image7.png"/><Relationship Id="rId2" Type="http://schemas.openxmlformats.org/officeDocument/2006/relationships/hyperlink" Target="http://nsidc.org/data/search/" TargetMode="Externa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arch.earthdata.nasa.g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s-ES_tradnl" noProof="0" dirty="0"/>
              <a:t>Como Acceder y Analizar Datos de SMAP</a:t>
            </a:r>
          </a:p>
        </p:txBody>
      </p:sp>
      <p:sp>
        <p:nvSpPr>
          <p:cNvPr id="8" name="Text Placeholder 7"/>
          <p:cNvSpPr>
            <a:spLocks noGrp="1"/>
          </p:cNvSpPr>
          <p:nvPr>
            <p:ph type="body" sz="quarter" idx="10"/>
          </p:nvPr>
        </p:nvSpPr>
        <p:spPr/>
        <p:txBody>
          <a:bodyPr/>
          <a:lstStyle/>
          <a:p>
            <a:endParaRPr lang="es-ES_tradnl" noProof="0" dirty="0"/>
          </a:p>
        </p:txBody>
      </p:sp>
      <p:sp>
        <p:nvSpPr>
          <p:cNvPr id="9" name="Text Placeholder 8"/>
          <p:cNvSpPr>
            <a:spLocks noGrp="1"/>
          </p:cNvSpPr>
          <p:nvPr>
            <p:ph type="body" sz="quarter" idx="11"/>
          </p:nvPr>
        </p:nvSpPr>
        <p:spPr/>
        <p:txBody>
          <a:bodyPr/>
          <a:lstStyle/>
          <a:p>
            <a:r>
              <a:rPr lang="es-ES_tradnl" noProof="0"/>
              <a:t>15 de Noviembre, 2022</a:t>
            </a:r>
            <a:endParaRPr lang="es-ES_tradnl" noProof="0" dirty="0"/>
          </a:p>
        </p:txBody>
      </p:sp>
    </p:spTree>
    <p:extLst>
      <p:ext uri="{BB962C8B-B14F-4D97-AF65-F5344CB8AC3E}">
        <p14:creationId xmlns:p14="http://schemas.microsoft.com/office/powerpoint/2010/main" val="86162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err="1"/>
              <a:t>National</a:t>
            </a:r>
            <a:r>
              <a:rPr lang="es-ES_tradnl" noProof="0" dirty="0"/>
              <a:t> Snow &amp; Ice Data Center (NSIDC)</a:t>
            </a:r>
            <a:br>
              <a:rPr lang="es-ES_tradnl" noProof="0" dirty="0"/>
            </a:br>
            <a:r>
              <a:rPr lang="es-ES_tradnl" sz="1800" noProof="0" dirty="0"/>
              <a:t>Centro Nacional de Datos de la Nieve y del Hielo</a:t>
            </a:r>
            <a:endParaRPr lang="es-ES_tradnl" noProof="0" dirty="0"/>
          </a:p>
        </p:txBody>
      </p:sp>
      <p:sp>
        <p:nvSpPr>
          <p:cNvPr id="3" name="Content Placeholder 2"/>
          <p:cNvSpPr>
            <a:spLocks noGrp="1"/>
          </p:cNvSpPr>
          <p:nvPr>
            <p:ph idx="1"/>
          </p:nvPr>
        </p:nvSpPr>
        <p:spPr/>
        <p:txBody>
          <a:bodyPr/>
          <a:lstStyle/>
          <a:p>
            <a:r>
              <a:rPr lang="es-ES_tradnl" noProof="0" dirty="0"/>
              <a:t>Brinda acceso a datos radiométricos de Nivel 1 y a todos los productos de radiómetro de Nivel 2, 3 y 4</a:t>
            </a:r>
          </a:p>
          <a:p>
            <a:r>
              <a:rPr lang="es-ES_tradnl" noProof="0" dirty="0"/>
              <a:t>Permite acceso a datos, documentación para usuarios de conjuntos de datos, herramientas, investigaciones publicadas, información de calidad, preguntas frecuentes y muchos otros recursos</a:t>
            </a:r>
          </a:p>
          <a:p>
            <a:r>
              <a:rPr lang="es-ES_tradnl" noProof="0" dirty="0"/>
              <a:t>Acceso directo a dato de SMAP (con cuenta de usuario) a través de: </a:t>
            </a:r>
          </a:p>
          <a:p>
            <a:pPr lvl="1"/>
            <a:r>
              <a:rPr lang="es-ES_tradnl" noProof="0" dirty="0"/>
              <a:t>HTTPS: </a:t>
            </a:r>
            <a:r>
              <a:rPr lang="es-ES_tradnl" noProof="0" dirty="0">
                <a:hlinkClick r:id="rId2"/>
              </a:rPr>
              <a:t>https://n5eil01u.ecs.nsidc.org/SMAP/</a:t>
            </a:r>
            <a:r>
              <a:rPr lang="es-ES_tradnl" noProof="0" dirty="0"/>
              <a:t> </a:t>
            </a:r>
          </a:p>
          <a:p>
            <a:r>
              <a:rPr lang="es-ES_tradnl" noProof="0" dirty="0"/>
              <a:t>Subscríbase aquí: </a:t>
            </a:r>
            <a:r>
              <a:rPr lang="es-ES_tradnl" noProof="0" dirty="0">
                <a:hlinkClick r:id="rId3"/>
              </a:rPr>
              <a:t>http://nsidc.org/daac/subscriptions.html</a:t>
            </a:r>
            <a:r>
              <a:rPr lang="es-ES_tradnl" noProof="0" dirty="0"/>
              <a:t> para una entrega automática de datos según se vuelven disponibles</a:t>
            </a:r>
          </a:p>
        </p:txBody>
      </p:sp>
      <p:sp>
        <p:nvSpPr>
          <p:cNvPr id="8" name="Text Placeholder 7"/>
          <p:cNvSpPr>
            <a:spLocks noGrp="1"/>
          </p:cNvSpPr>
          <p:nvPr>
            <p:ph type="body" sz="quarter" idx="12"/>
          </p:nvPr>
        </p:nvSpPr>
        <p:spPr/>
        <p:txBody>
          <a:bodyPr/>
          <a:lstStyle/>
          <a:p>
            <a:r>
              <a:rPr lang="es-ES_tradnl" noProof="0" dirty="0">
                <a:hlinkClick r:id="rId4"/>
              </a:rPr>
              <a:t>http://nsidc.org/data/smap/</a:t>
            </a:r>
            <a:r>
              <a:rPr lang="es-ES_tradnl" noProof="0" dirty="0"/>
              <a:t> </a:t>
            </a:r>
          </a:p>
        </p:txBody>
      </p:sp>
    </p:spTree>
    <p:extLst>
      <p:ext uri="{BB962C8B-B14F-4D97-AF65-F5344CB8AC3E}">
        <p14:creationId xmlns:p14="http://schemas.microsoft.com/office/powerpoint/2010/main" val="1737357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err="1"/>
              <a:t>Worldview</a:t>
            </a:r>
            <a:endParaRPr lang="es-ES_tradnl" noProof="0" dirty="0"/>
          </a:p>
        </p:txBody>
      </p:sp>
      <p:sp>
        <p:nvSpPr>
          <p:cNvPr id="3" name="Content Placeholder 2"/>
          <p:cNvSpPr>
            <a:spLocks noGrp="1"/>
          </p:cNvSpPr>
          <p:nvPr>
            <p:ph idx="1"/>
          </p:nvPr>
        </p:nvSpPr>
        <p:spPr>
          <a:xfrm>
            <a:off x="242252" y="1447800"/>
            <a:ext cx="11704320" cy="1565388"/>
          </a:xfrm>
        </p:spPr>
        <p:txBody>
          <a:bodyPr>
            <a:normAutofit/>
          </a:bodyPr>
          <a:lstStyle/>
          <a:p>
            <a:r>
              <a:rPr lang="es-ES_tradnl" noProof="0" dirty="0"/>
              <a:t>Visualización y descarga</a:t>
            </a:r>
          </a:p>
          <a:p>
            <a:r>
              <a:rPr lang="es-ES_tradnl" noProof="0" dirty="0"/>
              <a:t>Imágenes disponibles generalmente dentro de varias horas</a:t>
            </a:r>
          </a:p>
          <a:p>
            <a:r>
              <a:rPr lang="es-ES_tradnl" noProof="0" dirty="0"/>
              <a:t>Imágenes de salida en formatos JPEG, PNG, </a:t>
            </a:r>
            <a:r>
              <a:rPr lang="es-ES_tradnl" noProof="0" dirty="0" err="1"/>
              <a:t>GeoTIFF</a:t>
            </a:r>
            <a:r>
              <a:rPr lang="es-ES_tradnl" noProof="0" dirty="0"/>
              <a:t> y  KML</a:t>
            </a:r>
          </a:p>
        </p:txBody>
      </p:sp>
      <p:sp>
        <p:nvSpPr>
          <p:cNvPr id="4" name="Text Placeholder 3"/>
          <p:cNvSpPr>
            <a:spLocks noGrp="1"/>
          </p:cNvSpPr>
          <p:nvPr>
            <p:ph type="body" sz="quarter" idx="12"/>
          </p:nvPr>
        </p:nvSpPr>
        <p:spPr/>
        <p:txBody>
          <a:bodyPr/>
          <a:lstStyle/>
          <a:p>
            <a:r>
              <a:rPr lang="es-ES_tradnl" noProof="0" dirty="0">
                <a:hlinkClick r:id="rId2"/>
              </a:rPr>
              <a:t>http://worldview.earthdata.nasa.gov</a:t>
            </a:r>
            <a:r>
              <a:rPr lang="es-ES_tradnl" noProof="0" dirty="0"/>
              <a:t> </a:t>
            </a:r>
          </a:p>
        </p:txBody>
      </p:sp>
      <p:sp>
        <p:nvSpPr>
          <p:cNvPr id="5" name="Title 1"/>
          <p:cNvSpPr txBox="1">
            <a:spLocks/>
          </p:cNvSpPr>
          <p:nvPr/>
        </p:nvSpPr>
        <p:spPr>
          <a:xfrm>
            <a:off x="242252" y="3092899"/>
            <a:ext cx="11704320" cy="576299"/>
          </a:xfrm>
          <a:prstGeom prst="rect">
            <a:avLst/>
          </a:prstGeom>
        </p:spPr>
        <p:txBody>
          <a:bodyPr vert="horz" lIns="121899" tIns="60949" rIns="121899" bIns="60949" rtlCol="0" anchor="ctr">
            <a:noAutofit/>
          </a:bodyPr>
          <a:lstStyle>
            <a:lvl1pPr algn="l" defTabSz="609493" rtl="0" eaLnBrk="1" latinLnBrk="0" hangingPunct="1">
              <a:spcBef>
                <a:spcPct val="0"/>
              </a:spcBef>
              <a:buNone/>
              <a:defRPr sz="2800" b="1" kern="1200">
                <a:solidFill>
                  <a:schemeClr val="tx1"/>
                </a:solidFill>
                <a:latin typeface="+mj-lt"/>
                <a:ea typeface="+mj-ea"/>
                <a:cs typeface="Arial"/>
              </a:defRPr>
            </a:lvl1pPr>
          </a:lstStyle>
          <a:p>
            <a:r>
              <a:rPr lang="en-US" dirty="0"/>
              <a:t>Earthdata Search</a:t>
            </a:r>
          </a:p>
        </p:txBody>
      </p:sp>
      <p:sp>
        <p:nvSpPr>
          <p:cNvPr id="6" name="Content Placeholder 2"/>
          <p:cNvSpPr txBox="1">
            <a:spLocks/>
          </p:cNvSpPr>
          <p:nvPr/>
        </p:nvSpPr>
        <p:spPr>
          <a:xfrm>
            <a:off x="242252" y="4263707"/>
            <a:ext cx="11704320" cy="1987422"/>
          </a:xfrm>
          <a:prstGeom prst="rect">
            <a:avLst/>
          </a:prstGeom>
        </p:spPr>
        <p:txBody>
          <a:bodyPr vert="horz" lIns="0" tIns="60949" rIns="121899" bIns="60949" rtlCol="0">
            <a:normAutofit/>
          </a:bodyPr>
          <a:lstStyle>
            <a:lvl1pPr marL="365696" indent="-219418" algn="l" defTabSz="609493" rtl="0" eaLnBrk="1" latinLnBrk="0" hangingPunct="1">
              <a:spcBef>
                <a:spcPts val="800"/>
              </a:spcBef>
              <a:spcAft>
                <a:spcPts val="0"/>
              </a:spcAft>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x-none" dirty="0"/>
              <a:t>Le permite busca, ordenar y visualizar todos los datos de SMAP</a:t>
            </a:r>
          </a:p>
          <a:p>
            <a:r>
              <a:rPr lang="x-none" dirty="0"/>
              <a:t>Uno puede realizar una búsqueda por palabra clave, espacial, o temporal</a:t>
            </a:r>
          </a:p>
          <a:p>
            <a:r>
              <a:rPr lang="x-none" dirty="0"/>
              <a:t>Reformatea, reproyecta y crea subconjuntos de servicios para la mayoría de productos</a:t>
            </a:r>
          </a:p>
        </p:txBody>
      </p:sp>
      <p:sp>
        <p:nvSpPr>
          <p:cNvPr id="7" name="Text Placeholder 3"/>
          <p:cNvSpPr txBox="1">
            <a:spLocks/>
          </p:cNvSpPr>
          <p:nvPr/>
        </p:nvSpPr>
        <p:spPr>
          <a:xfrm>
            <a:off x="242252" y="3669982"/>
            <a:ext cx="11704320" cy="514014"/>
          </a:xfrm>
          <a:prstGeom prst="rect">
            <a:avLst/>
          </a:prstGeom>
        </p:spPr>
        <p:txBody>
          <a:bodyPr vert="horz" lIns="0" tIns="60949" rIns="121899" bIns="60949" rtlCol="0">
            <a:normAutofit/>
          </a:bodyPr>
          <a:lstStyle>
            <a:lvl1pPr marL="146278" indent="0" algn="l" defTabSz="609493" rtl="0" eaLnBrk="1" latinLnBrk="0" hangingPunct="1">
              <a:spcBef>
                <a:spcPts val="800"/>
              </a:spcBef>
              <a:buFontTx/>
              <a:buNone/>
              <a:defRPr sz="2000" b="1" kern="1200" baseline="0">
                <a:solidFill>
                  <a:schemeClr val="tx1"/>
                </a:solidFill>
                <a:latin typeface="+mn-lt"/>
                <a:ea typeface="+mn-ea"/>
                <a:cs typeface="Arial"/>
              </a:defRPr>
            </a:lvl1pPr>
            <a:lvl2pPr marL="621683" indent="-255987" algn="l" defTabSz="609493" rtl="0" eaLnBrk="1" latinLnBrk="0" hangingPunct="1">
              <a:spcBef>
                <a:spcPts val="400"/>
              </a:spcBef>
              <a:buFont typeface="Arial"/>
              <a:buChar char="–"/>
              <a:defRPr sz="2000" kern="1200">
                <a:solidFill>
                  <a:schemeClr val="tx1"/>
                </a:solidFill>
                <a:latin typeface="+mn-lt"/>
                <a:ea typeface="+mn-ea"/>
                <a:cs typeface="Arial"/>
              </a:defRPr>
            </a:lvl2pPr>
            <a:lvl3pPr marL="914240" indent="-182848" algn="l" defTabSz="609493" rtl="0" eaLnBrk="1" latinLnBrk="0" hangingPunct="1">
              <a:spcBef>
                <a:spcPts val="400"/>
              </a:spcBef>
              <a:buFont typeface="Arial"/>
              <a:buChar char="•"/>
              <a:defRPr sz="2000" kern="1200">
                <a:solidFill>
                  <a:schemeClr val="tx1"/>
                </a:solidFill>
                <a:latin typeface="+mn-lt"/>
                <a:ea typeface="+mn-ea"/>
                <a:cs typeface="Arial"/>
              </a:defRPr>
            </a:lvl3pPr>
            <a:lvl4pPr marL="1158037" indent="-182848" algn="l" defTabSz="609493" rtl="0" eaLnBrk="1" latinLnBrk="0" hangingPunct="1">
              <a:spcBef>
                <a:spcPts val="400"/>
              </a:spcBef>
              <a:buFont typeface="Arial"/>
              <a:buChar char="–"/>
              <a:defRPr sz="2000" kern="1200">
                <a:solidFill>
                  <a:schemeClr val="tx1"/>
                </a:solidFill>
                <a:latin typeface="+mn-lt"/>
                <a:ea typeface="+mn-ea"/>
                <a:cs typeface="Arial"/>
              </a:defRPr>
            </a:lvl4pPr>
            <a:lvl5pPr marL="1523733" indent="-182848" algn="l" defTabSz="609493" rtl="0" eaLnBrk="1" latinLnBrk="0" hangingPunct="1">
              <a:spcBef>
                <a:spcPts val="400"/>
              </a:spcBef>
              <a:buFont typeface="Arial"/>
              <a:buChar char="»"/>
              <a:defRPr sz="20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dirty="0">
                <a:hlinkClick r:id="rId3"/>
              </a:rPr>
              <a:t>http://search.earthdata.nasa.gov/</a:t>
            </a:r>
            <a:r>
              <a:rPr lang="en-US" dirty="0"/>
              <a:t> </a:t>
            </a:r>
          </a:p>
        </p:txBody>
      </p:sp>
    </p:spTree>
    <p:extLst>
      <p:ext uri="{BB962C8B-B14F-4D97-AF65-F5344CB8AC3E}">
        <p14:creationId xmlns:p14="http://schemas.microsoft.com/office/powerpoint/2010/main" val="30113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Herramientas</a:t>
            </a:r>
          </a:p>
        </p:txBody>
      </p:sp>
      <p:sp>
        <p:nvSpPr>
          <p:cNvPr id="5" name="Content Placeholder 4"/>
          <p:cNvSpPr>
            <a:spLocks noGrp="1"/>
          </p:cNvSpPr>
          <p:nvPr>
            <p:ph idx="1"/>
          </p:nvPr>
        </p:nvSpPr>
        <p:spPr/>
        <p:txBody>
          <a:bodyPr/>
          <a:lstStyle/>
          <a:p>
            <a:pPr marL="146278" indent="0">
              <a:buNone/>
            </a:pPr>
            <a:r>
              <a:rPr lang="es-ES_tradnl" noProof="0" dirty="0"/>
              <a:t>El Grupo de Apoyo HDF5: </a:t>
            </a:r>
            <a:r>
              <a:rPr lang="es-ES_tradnl" noProof="0" dirty="0">
                <a:hlinkClick r:id="rId2"/>
              </a:rPr>
              <a:t>http://support.hdfgroup.org/products/hdf5_tools/</a:t>
            </a:r>
            <a:endParaRPr lang="es-ES_tradnl" noProof="0" dirty="0"/>
          </a:p>
          <a:p>
            <a:pPr marL="146278" indent="0">
              <a:buNone/>
            </a:pPr>
            <a:endParaRPr lang="es-ES_tradnl" noProof="0" dirty="0"/>
          </a:p>
          <a:p>
            <a:pPr marL="146278" indent="0">
              <a:buNone/>
            </a:pPr>
            <a:r>
              <a:rPr lang="es-ES_tradnl" noProof="0" dirty="0"/>
              <a:t>Le permite acceder y visualizar datos HDF5 de SMAP usando Python, NCL, MATLAB® y IDL®</a:t>
            </a:r>
          </a:p>
          <a:p>
            <a:r>
              <a:rPr lang="es-ES_tradnl" noProof="0" dirty="0"/>
              <a:t>Acceso a herramientas HDF5:</a:t>
            </a:r>
          </a:p>
          <a:p>
            <a:pPr lvl="1"/>
            <a:r>
              <a:rPr lang="es-ES_tradnl" noProof="0" dirty="0">
                <a:hlinkClick r:id="rId2"/>
              </a:rPr>
              <a:t>http://support.hdfgroup.org/products/hdf5_tools/index.html</a:t>
            </a:r>
            <a:r>
              <a:rPr lang="es-ES_tradnl" noProof="0" dirty="0"/>
              <a:t> </a:t>
            </a:r>
          </a:p>
          <a:p>
            <a:r>
              <a:rPr lang="es-ES_tradnl" noProof="0" dirty="0"/>
              <a:t>Descargue código en Python, NCL, MATLAB® y IDL®: </a:t>
            </a:r>
          </a:p>
          <a:p>
            <a:pPr lvl="1"/>
            <a:r>
              <a:rPr lang="es-ES_tradnl" noProof="0" dirty="0">
                <a:hlinkClick r:id="rId3"/>
              </a:rPr>
              <a:t>http://hdfeos.org/zoo/index_openNSIDC_Examples.php#SMAP</a:t>
            </a:r>
            <a:endParaRPr lang="es-ES_tradnl" noProof="0" dirty="0"/>
          </a:p>
        </p:txBody>
      </p:sp>
    </p:spTree>
    <p:extLst>
      <p:ext uri="{BB962C8B-B14F-4D97-AF65-F5344CB8AC3E}">
        <p14:creationId xmlns:p14="http://schemas.microsoft.com/office/powerpoint/2010/main" val="145731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Herramientas que Trabajan con Datos de SMAP en Formato HDF5</a:t>
            </a:r>
          </a:p>
        </p:txBody>
      </p:sp>
      <p:sp>
        <p:nvSpPr>
          <p:cNvPr id="3" name="Content Placeholder 2"/>
          <p:cNvSpPr>
            <a:spLocks noGrp="1"/>
          </p:cNvSpPr>
          <p:nvPr>
            <p:ph idx="1"/>
          </p:nvPr>
        </p:nvSpPr>
        <p:spPr/>
        <p:txBody>
          <a:bodyPr>
            <a:normAutofit/>
          </a:bodyPr>
          <a:lstStyle/>
          <a:p>
            <a:r>
              <a:rPr lang="es-ES_tradnl" noProof="0" dirty="0"/>
              <a:t>El formato nativo de los archivos de datos de SMAP es HDF5. NSIDC ofrece una página de herramientas con dos herramientas para la visualización fácil de archivos HDF5: </a:t>
            </a:r>
            <a:r>
              <a:rPr lang="es-ES_tradnl" noProof="0" dirty="0" err="1"/>
              <a:t>Panoply</a:t>
            </a:r>
            <a:r>
              <a:rPr lang="es-ES_tradnl" noProof="0" dirty="0"/>
              <a:t> y </a:t>
            </a:r>
            <a:r>
              <a:rPr lang="es-ES_tradnl" noProof="0" dirty="0" err="1"/>
              <a:t>HDFView</a:t>
            </a:r>
            <a:endParaRPr lang="es-ES_tradnl" noProof="0" dirty="0"/>
          </a:p>
          <a:p>
            <a:pPr lvl="1"/>
            <a:r>
              <a:rPr lang="es-ES_tradnl" noProof="0" dirty="0">
                <a:hlinkClick r:id="rId2"/>
              </a:rPr>
              <a:t>http://support.hdfgroup.org/products/hdf5_tools/index.html</a:t>
            </a:r>
            <a:r>
              <a:rPr lang="es-ES_tradnl" noProof="0" dirty="0"/>
              <a:t> </a:t>
            </a:r>
          </a:p>
          <a:p>
            <a:r>
              <a:rPr lang="es-ES_tradnl" noProof="0" dirty="0"/>
              <a:t>Descargue código en Python, NCL, MATLAB® y IDL®:</a:t>
            </a:r>
          </a:p>
          <a:p>
            <a:pPr lvl="1"/>
            <a:r>
              <a:rPr lang="es-ES_tradnl" noProof="0" dirty="0">
                <a:hlinkClick r:id="rId3"/>
              </a:rPr>
              <a:t>http://hdfeos.org/zoo/index_openNSIDC_Examples.php#SMAP</a:t>
            </a:r>
            <a:r>
              <a:rPr lang="es-ES_tradnl" noProof="0" dirty="0"/>
              <a:t> </a:t>
            </a:r>
          </a:p>
          <a:p>
            <a:endParaRPr lang="es-ES_tradnl" noProof="0" dirty="0"/>
          </a:p>
        </p:txBody>
      </p:sp>
      <p:pic>
        <p:nvPicPr>
          <p:cNvPr id="6" name="Content Placeholder 5"/>
          <p:cNvPicPr>
            <a:picLocks noGrp="1" noChangeAspect="1"/>
          </p:cNvPicPr>
          <p:nvPr>
            <p:ph idx="12"/>
          </p:nvPr>
        </p:nvPicPr>
        <p:blipFill>
          <a:blip r:embed="rId4">
            <a:extLst>
              <a:ext uri="{28A0092B-C50C-407E-A947-70E740481C1C}">
                <a14:useLocalDpi xmlns:a14="http://schemas.microsoft.com/office/drawing/2010/main" val="0"/>
              </a:ext>
            </a:extLst>
          </a:blip>
          <a:stretch>
            <a:fillRect/>
          </a:stretch>
        </p:blipFill>
        <p:spPr>
          <a:xfrm>
            <a:off x="6140450" y="1458046"/>
            <a:ext cx="5805488" cy="4703907"/>
          </a:xfrm>
        </p:spPr>
      </p:pic>
      <p:sp>
        <p:nvSpPr>
          <p:cNvPr id="5" name="Text Placeholder 4"/>
          <p:cNvSpPr>
            <a:spLocks noGrp="1"/>
          </p:cNvSpPr>
          <p:nvPr>
            <p:ph type="body" sz="quarter" idx="13"/>
          </p:nvPr>
        </p:nvSpPr>
        <p:spPr/>
        <p:txBody>
          <a:bodyPr/>
          <a:lstStyle/>
          <a:p>
            <a:r>
              <a:rPr lang="es-ES_tradnl" noProof="0" dirty="0">
                <a:hlinkClick r:id="rId5"/>
              </a:rPr>
              <a:t>http://nsidc.org/data/smap/tools</a:t>
            </a:r>
            <a:r>
              <a:rPr lang="es-ES_tradnl" noProof="0" dirty="0"/>
              <a:t> </a:t>
            </a:r>
          </a:p>
        </p:txBody>
      </p:sp>
      <p:sp>
        <p:nvSpPr>
          <p:cNvPr id="7" name="Rectangle 6"/>
          <p:cNvSpPr/>
          <p:nvPr/>
        </p:nvSpPr>
        <p:spPr>
          <a:xfrm>
            <a:off x="7362701" y="3526971"/>
            <a:ext cx="1104405" cy="20188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7362700" y="5175662"/>
            <a:ext cx="1104405" cy="32261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9008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Herramientas que Trabajan con Datos de SMAP en Formato HD</a:t>
            </a:r>
          </a:p>
        </p:txBody>
      </p:sp>
      <p:sp>
        <p:nvSpPr>
          <p:cNvPr id="3" name="Content Placeholder 2"/>
          <p:cNvSpPr>
            <a:spLocks noGrp="1"/>
          </p:cNvSpPr>
          <p:nvPr>
            <p:ph idx="1"/>
          </p:nvPr>
        </p:nvSpPr>
        <p:spPr/>
        <p:txBody>
          <a:bodyPr>
            <a:noAutofit/>
          </a:bodyPr>
          <a:lstStyle/>
          <a:p>
            <a:r>
              <a:rPr lang="es-ES_tradnl" noProof="0" dirty="0"/>
              <a:t>Para la colección SPL3SMP, las opciones del servicio </a:t>
            </a:r>
            <a:r>
              <a:rPr lang="es-ES_tradnl" noProof="0" dirty="0" err="1"/>
              <a:t>Earthdata</a:t>
            </a:r>
            <a:r>
              <a:rPr lang="es-ES_tradnl" noProof="0" dirty="0"/>
              <a:t> </a:t>
            </a:r>
            <a:r>
              <a:rPr lang="es-ES_tradnl" noProof="0" dirty="0" err="1"/>
              <a:t>Search</a:t>
            </a:r>
            <a:r>
              <a:rPr lang="es-ES_tradnl" noProof="0" dirty="0"/>
              <a:t> permiten el reformateo de los archivos HDF5 nativos como:</a:t>
            </a:r>
          </a:p>
          <a:p>
            <a:pPr lvl="1"/>
            <a:r>
              <a:rPr lang="es-ES_tradnl" noProof="0" dirty="0" err="1"/>
              <a:t>GeoTIFF</a:t>
            </a:r>
            <a:r>
              <a:rPr lang="es-ES_tradnl" noProof="0" dirty="0"/>
              <a:t>, ASCII, NetCDF-3, NetCDF4-CF, KML, and HDF-EOS5</a:t>
            </a:r>
          </a:p>
          <a:p>
            <a:r>
              <a:rPr lang="es-ES_tradnl" noProof="0" dirty="0"/>
              <a:t>Para una tabla detallada de cuáles servicios de creación de subconjuntos, reformateo y reproyección están disponibles para colecciones de SMAP, por favor consulte:</a:t>
            </a:r>
          </a:p>
          <a:p>
            <a:pPr lvl="1"/>
            <a:r>
              <a:rPr lang="es-ES_tradnl" noProof="0" dirty="0">
                <a:hlinkClick r:id="rId2"/>
              </a:rPr>
              <a:t>https://support.nsidc.org/entries/97456598-What-data-subsetting-reformatting-and-reprojection-services-are-available-for-SMAP-data-</a:t>
            </a:r>
            <a:r>
              <a:rPr lang="es-ES_tradnl" noProof="0" dirty="0"/>
              <a:t> </a:t>
            </a:r>
          </a:p>
        </p:txBody>
      </p:sp>
      <p:sp>
        <p:nvSpPr>
          <p:cNvPr id="5" name="Text Placeholder 4"/>
          <p:cNvSpPr>
            <a:spLocks noGrp="1"/>
          </p:cNvSpPr>
          <p:nvPr>
            <p:ph type="body" sz="quarter" idx="12"/>
          </p:nvPr>
        </p:nvSpPr>
        <p:spPr/>
        <p:txBody>
          <a:bodyPr/>
          <a:lstStyle/>
          <a:p>
            <a:r>
              <a:rPr lang="es-ES_tradnl" noProof="0" dirty="0">
                <a:hlinkClick r:id="rId3"/>
              </a:rPr>
              <a:t>http://nsidc.org/data/smap/tools</a:t>
            </a:r>
            <a:r>
              <a:rPr lang="es-ES_tradnl" noProof="0" dirty="0"/>
              <a:t> </a:t>
            </a:r>
          </a:p>
        </p:txBody>
      </p:sp>
    </p:spTree>
    <p:extLst>
      <p:ext uri="{BB962C8B-B14F-4D97-AF65-F5344CB8AC3E}">
        <p14:creationId xmlns:p14="http://schemas.microsoft.com/office/powerpoint/2010/main" val="1964399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Descargar Datos de SMAP</a:t>
            </a:r>
          </a:p>
        </p:txBody>
      </p:sp>
    </p:spTree>
    <p:extLst>
      <p:ext uri="{BB962C8B-B14F-4D97-AF65-F5344CB8AC3E}">
        <p14:creationId xmlns:p14="http://schemas.microsoft.com/office/powerpoint/2010/main" val="739641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Descubriendo los Datos SMAP de Data en el NSIDC</a:t>
            </a:r>
          </a:p>
        </p:txBody>
      </p:sp>
      <p:sp>
        <p:nvSpPr>
          <p:cNvPr id="15" name="Content Placeholder 14"/>
          <p:cNvSpPr>
            <a:spLocks noGrp="1"/>
          </p:cNvSpPr>
          <p:nvPr>
            <p:ph idx="1"/>
          </p:nvPr>
        </p:nvSpPr>
        <p:spPr>
          <a:xfrm>
            <a:off x="242252" y="1447798"/>
            <a:ext cx="5284312" cy="5133209"/>
          </a:xfrm>
        </p:spPr>
        <p:txBody>
          <a:bodyPr>
            <a:normAutofit lnSpcReduction="10000"/>
          </a:bodyPr>
          <a:lstStyle/>
          <a:p>
            <a:r>
              <a:rPr lang="es-ES_tradnl" noProof="0" dirty="0"/>
              <a:t>NASA </a:t>
            </a:r>
            <a:r>
              <a:rPr lang="es-ES_tradnl" noProof="0" dirty="0" err="1"/>
              <a:t>National</a:t>
            </a:r>
            <a:r>
              <a:rPr lang="es-ES_tradnl" noProof="0" dirty="0"/>
              <a:t> Snow &amp; Ice Data Center (NSIDC)* es un </a:t>
            </a:r>
            <a:r>
              <a:rPr lang="es-ES_tradnl" noProof="0" dirty="0" err="1"/>
              <a:t>Distributed</a:t>
            </a:r>
            <a:r>
              <a:rPr lang="es-ES_tradnl" noProof="0" dirty="0"/>
              <a:t> Active Archive Center (DAAC)**</a:t>
            </a:r>
          </a:p>
          <a:p>
            <a:r>
              <a:rPr lang="es-ES_tradnl" spc="-100" noProof="0" dirty="0"/>
              <a:t>1 de 12 </a:t>
            </a:r>
            <a:r>
              <a:rPr lang="es-ES_tradnl" spc="-100" noProof="0" dirty="0" err="1"/>
              <a:t>DAACs</a:t>
            </a:r>
            <a:r>
              <a:rPr lang="es-ES_tradnl" spc="-100" noProof="0" dirty="0"/>
              <a:t> del Sistema de Información y Datos del Sistema de Observación Terrestre (</a:t>
            </a:r>
            <a:r>
              <a:rPr lang="es-ES_tradnl" spc="-100" noProof="0" dirty="0" err="1"/>
              <a:t>Earth</a:t>
            </a:r>
            <a:r>
              <a:rPr lang="es-ES_tradnl" spc="-100" noProof="0" dirty="0"/>
              <a:t> </a:t>
            </a:r>
            <a:r>
              <a:rPr lang="es-ES_tradnl" spc="-100" noProof="0" dirty="0" err="1"/>
              <a:t>Observing</a:t>
            </a:r>
            <a:r>
              <a:rPr lang="es-ES_tradnl" spc="-100" noProof="0" dirty="0"/>
              <a:t> </a:t>
            </a:r>
            <a:r>
              <a:rPr lang="es-ES_tradnl" spc="-100" noProof="0" dirty="0" err="1"/>
              <a:t>System</a:t>
            </a:r>
            <a:r>
              <a:rPr lang="es-ES_tradnl" spc="-100" noProof="0" dirty="0"/>
              <a:t> Data and </a:t>
            </a:r>
            <a:r>
              <a:rPr lang="es-ES_tradnl" spc="-100" noProof="0" dirty="0" err="1"/>
              <a:t>Information</a:t>
            </a:r>
            <a:r>
              <a:rPr lang="es-ES_tradnl" spc="-100" noProof="0" dirty="0"/>
              <a:t> </a:t>
            </a:r>
            <a:r>
              <a:rPr lang="es-ES_tradnl" spc="-100" noProof="0" dirty="0" err="1"/>
              <a:t>System</a:t>
            </a:r>
            <a:r>
              <a:rPr lang="es-ES_tradnl" spc="-100" noProof="0" dirty="0"/>
              <a:t> o EOSDIS) de la NASA</a:t>
            </a:r>
          </a:p>
          <a:p>
            <a:r>
              <a:rPr lang="es-ES_tradnl" noProof="0" dirty="0"/>
              <a:t>Distribuye casi 500 conjuntos de datos de la NASA</a:t>
            </a:r>
          </a:p>
          <a:p>
            <a:pPr lvl="1"/>
            <a:r>
              <a:rPr lang="es-ES_tradnl" noProof="0" dirty="0"/>
              <a:t>Principalmente enfocado en la </a:t>
            </a:r>
            <a:r>
              <a:rPr lang="es-ES_tradnl" noProof="0" dirty="0" err="1"/>
              <a:t>criósfera</a:t>
            </a:r>
            <a:endParaRPr lang="es-ES_tradnl" noProof="0" dirty="0"/>
          </a:p>
        </p:txBody>
      </p:sp>
      <p:sp>
        <p:nvSpPr>
          <p:cNvPr id="16" name="Text Placeholder 15"/>
          <p:cNvSpPr>
            <a:spLocks noGrp="1"/>
          </p:cNvSpPr>
          <p:nvPr>
            <p:ph type="body" sz="quarter" idx="13"/>
          </p:nvPr>
        </p:nvSpPr>
        <p:spPr/>
        <p:txBody>
          <a:bodyPr/>
          <a:lstStyle/>
          <a:p>
            <a:r>
              <a:rPr lang="es-ES_tradnl" noProof="0" dirty="0">
                <a:hlinkClick r:id="rId3"/>
              </a:rPr>
              <a:t>http://nsidc.org/</a:t>
            </a:r>
            <a:r>
              <a:rPr lang="es-ES_tradnl" noProof="0" dirty="0"/>
              <a:t> </a:t>
            </a:r>
          </a:p>
        </p:txBody>
      </p:sp>
      <p:pic>
        <p:nvPicPr>
          <p:cNvPr id="9" name="Content Placeholder 5"/>
          <p:cNvPicPr>
            <a:picLocks noGrp="1" noChangeAspect="1"/>
          </p:cNvPicPr>
          <p:nvPr>
            <p:ph idx="12"/>
          </p:nvPr>
        </p:nvPicPr>
        <p:blipFill>
          <a:blip r:embed="rId4">
            <a:extLst>
              <a:ext uri="{28A0092B-C50C-407E-A947-70E740481C1C}">
                <a14:useLocalDpi xmlns:a14="http://schemas.microsoft.com/office/drawing/2010/main"/>
              </a:ext>
            </a:extLst>
          </a:blip>
          <a:stretch>
            <a:fillRect/>
          </a:stretch>
        </p:blipFill>
        <p:spPr>
          <a:xfrm>
            <a:off x="5526564" y="1447799"/>
            <a:ext cx="6420008" cy="4724400"/>
          </a:xfrm>
          <a:prstGeom prst="rect">
            <a:avLst/>
          </a:prstGeom>
        </p:spPr>
      </p:pic>
      <p:sp>
        <p:nvSpPr>
          <p:cNvPr id="6" name="TextBox 5">
            <a:extLst>
              <a:ext uri="{FF2B5EF4-FFF2-40B4-BE49-F238E27FC236}">
                <a16:creationId xmlns:a16="http://schemas.microsoft.com/office/drawing/2014/main" id="{EBDFF217-4675-4351-BB29-5CE0B280BA3A}"/>
              </a:ext>
            </a:extLst>
          </p:cNvPr>
          <p:cNvSpPr txBox="1"/>
          <p:nvPr/>
        </p:nvSpPr>
        <p:spPr>
          <a:xfrm>
            <a:off x="6094412" y="6018067"/>
            <a:ext cx="7995539" cy="646331"/>
          </a:xfrm>
          <a:prstGeom prst="rect">
            <a:avLst/>
          </a:prstGeom>
          <a:noFill/>
        </p:spPr>
        <p:txBody>
          <a:bodyPr wrap="square" rtlCol="0">
            <a:spAutoFit/>
          </a:bodyPr>
          <a:lstStyle/>
          <a:p>
            <a:r>
              <a:rPr lang="x-none" sz="1800" dirty="0"/>
              <a:t>*Centro nacional de datos de la nieve y del hielo</a:t>
            </a:r>
          </a:p>
          <a:p>
            <a:r>
              <a:rPr lang="x-none" sz="1800" dirty="0"/>
              <a:t>**Centro activo de archivos distribuidos</a:t>
            </a:r>
          </a:p>
        </p:txBody>
      </p:sp>
    </p:spTree>
    <p:extLst>
      <p:ext uri="{BB962C8B-B14F-4D97-AF65-F5344CB8AC3E}">
        <p14:creationId xmlns:p14="http://schemas.microsoft.com/office/powerpoint/2010/main" val="1196342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Descubriendo los Datos SMAP de Data en el NSIDC</a:t>
            </a:r>
          </a:p>
        </p:txBody>
      </p:sp>
      <p:pic>
        <p:nvPicPr>
          <p:cNvPr id="11"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605679" y="1447800"/>
            <a:ext cx="6977467" cy="4724400"/>
          </a:xfrm>
          <a:prstGeom prst="rect">
            <a:avLst/>
          </a:prstGeom>
        </p:spPr>
      </p:pic>
      <p:sp>
        <p:nvSpPr>
          <p:cNvPr id="9" name="Text Placeholder 8"/>
          <p:cNvSpPr>
            <a:spLocks noGrp="1"/>
          </p:cNvSpPr>
          <p:nvPr>
            <p:ph type="body" sz="quarter" idx="12"/>
          </p:nvPr>
        </p:nvSpPr>
        <p:spPr/>
        <p:txBody>
          <a:bodyPr/>
          <a:lstStyle/>
          <a:p>
            <a:r>
              <a:rPr lang="es-ES_tradnl" noProof="0" dirty="0">
                <a:hlinkClick r:id="rId4"/>
              </a:rPr>
              <a:t>http://nsidc.org</a:t>
            </a:r>
            <a:r>
              <a:rPr lang="es-ES_tradnl" noProof="0" dirty="0"/>
              <a:t> </a:t>
            </a:r>
          </a:p>
        </p:txBody>
      </p:sp>
      <p:sp>
        <p:nvSpPr>
          <p:cNvPr id="5" name="TextBox 4"/>
          <p:cNvSpPr txBox="1"/>
          <p:nvPr/>
        </p:nvSpPr>
        <p:spPr>
          <a:xfrm>
            <a:off x="242252" y="2193610"/>
            <a:ext cx="2363427" cy="3785652"/>
          </a:xfrm>
          <a:prstGeom prst="rect">
            <a:avLst/>
          </a:prstGeom>
          <a:noFill/>
        </p:spPr>
        <p:txBody>
          <a:bodyPr wrap="square" rtlCol="0">
            <a:spAutoFit/>
          </a:bodyPr>
          <a:lstStyle/>
          <a:p>
            <a:r>
              <a:rPr lang="x-none" dirty="0"/>
              <a:t>El </a:t>
            </a:r>
            <a:r>
              <a:rPr lang="x-none" spc="-40" dirty="0"/>
              <a:t>hacer clic en el nombre del conjunto de datos en los resultados del Data Search lleva a la página de esa colección en el catálogo</a:t>
            </a:r>
          </a:p>
        </p:txBody>
      </p:sp>
    </p:spTree>
    <p:extLst>
      <p:ext uri="{BB962C8B-B14F-4D97-AF65-F5344CB8AC3E}">
        <p14:creationId xmlns:p14="http://schemas.microsoft.com/office/powerpoint/2010/main" val="1096920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_tradnl" noProof="0" dirty="0"/>
              <a:t>Descubriendo los Datos SMAP de Data en el NSIDC</a:t>
            </a:r>
          </a:p>
        </p:txBody>
      </p:sp>
      <p:sp>
        <p:nvSpPr>
          <p:cNvPr id="7" name="Content Placeholder 6"/>
          <p:cNvSpPr>
            <a:spLocks noGrp="1"/>
          </p:cNvSpPr>
          <p:nvPr>
            <p:ph idx="12"/>
          </p:nvPr>
        </p:nvSpPr>
        <p:spPr>
          <a:xfrm>
            <a:off x="6828312" y="1447798"/>
            <a:ext cx="5360513" cy="4724401"/>
          </a:xfrm>
        </p:spPr>
        <p:txBody>
          <a:bodyPr>
            <a:noAutofit/>
          </a:bodyPr>
          <a:lstStyle/>
          <a:p>
            <a:pPr marL="146278" indent="0">
              <a:buNone/>
            </a:pPr>
            <a:r>
              <a:rPr lang="es-ES_tradnl" spc="-80" noProof="0" dirty="0"/>
              <a:t>En la página del catálogo, Ud. puede usar las opciones de </a:t>
            </a:r>
            <a:r>
              <a:rPr lang="es-ES_tradnl" b="1" spc="-80" noProof="0" dirty="0" err="1"/>
              <a:t>Get</a:t>
            </a:r>
            <a:r>
              <a:rPr lang="es-ES_tradnl" b="1" spc="-80" noProof="0" dirty="0"/>
              <a:t> Data </a:t>
            </a:r>
            <a:r>
              <a:rPr lang="es-ES_tradnl" spc="-80" noProof="0" dirty="0"/>
              <a:t>para explorar las opciones de descarga, visualización y personalización de su pedido de datos</a:t>
            </a:r>
          </a:p>
          <a:p>
            <a:pPr marL="146278" indent="0">
              <a:buNone/>
            </a:pPr>
            <a:r>
              <a:rPr lang="es-ES_tradnl" spc="-80" noProof="0" dirty="0"/>
              <a:t>Ud. también notará que hay un resumen general de los datos en la colección. El hacer clic en las diferentes pestañas resaltará cómo citar estos datos, proporcionará una guía de usuario y le informará cómo comunicarse con el NSIDC para pedir ayuda</a:t>
            </a:r>
          </a:p>
        </p:txBody>
      </p:sp>
      <p:sp>
        <p:nvSpPr>
          <p:cNvPr id="8" name="Text Placeholder 7"/>
          <p:cNvSpPr>
            <a:spLocks noGrp="1"/>
          </p:cNvSpPr>
          <p:nvPr>
            <p:ph type="body" sz="quarter" idx="13"/>
          </p:nvPr>
        </p:nvSpPr>
        <p:spPr>
          <a:xfrm>
            <a:off x="242252" y="854075"/>
            <a:ext cx="11704320" cy="514014"/>
          </a:xfrm>
        </p:spPr>
        <p:txBody>
          <a:bodyPr/>
          <a:lstStyle/>
          <a:p>
            <a:r>
              <a:rPr lang="es-ES_tradnl" noProof="0" dirty="0">
                <a:hlinkClick r:id="rId3"/>
              </a:rPr>
              <a:t>http://nsidc.org/</a:t>
            </a:r>
            <a:r>
              <a:rPr lang="es-ES_tradnl" noProof="0" dirty="0"/>
              <a:t> </a:t>
            </a:r>
          </a:p>
        </p:txBody>
      </p:sp>
      <p:pic>
        <p:nvPicPr>
          <p:cNvPr id="9" name="Content Placeholder 5"/>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242252" y="1447800"/>
            <a:ext cx="4182049" cy="4418610"/>
          </a:xfrm>
          <a:prstGeom prst="rect">
            <a:avLst/>
          </a:prstGeom>
        </p:spPr>
      </p:pic>
      <p:grpSp>
        <p:nvGrpSpPr>
          <p:cNvPr id="10" name="Group 9"/>
          <p:cNvGrpSpPr/>
          <p:nvPr/>
        </p:nvGrpSpPr>
        <p:grpSpPr>
          <a:xfrm>
            <a:off x="4479238" y="1447798"/>
            <a:ext cx="2294136" cy="4724401"/>
            <a:chOff x="5142488" y="1368089"/>
            <a:chExt cx="2554856" cy="5261311"/>
          </a:xfrm>
        </p:grpSpPr>
        <p:pic>
          <p:nvPicPr>
            <p:cNvPr id="11" name="Content Placeholder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47951" y="1368089"/>
              <a:ext cx="2546661" cy="2806399"/>
            </a:xfrm>
            <a:prstGeom prst="rect">
              <a:avLst/>
            </a:prstGeom>
          </p:spPr>
        </p:pic>
        <p:pic>
          <p:nvPicPr>
            <p:cNvPr id="12" name="Content Placeholder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142488" y="4222144"/>
              <a:ext cx="2552124" cy="696174"/>
            </a:xfrm>
            <a:prstGeom prst="rect">
              <a:avLst/>
            </a:prstGeom>
          </p:spPr>
        </p:pic>
        <p:pic>
          <p:nvPicPr>
            <p:cNvPr id="13" name="Content Placeholder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145220" y="4965975"/>
              <a:ext cx="2552124" cy="1663425"/>
            </a:xfrm>
            <a:prstGeom prst="rect">
              <a:avLst/>
            </a:prstGeom>
          </p:spPr>
        </p:pic>
      </p:grpSp>
    </p:spTree>
    <p:extLst>
      <p:ext uri="{BB962C8B-B14F-4D97-AF65-F5344CB8AC3E}">
        <p14:creationId xmlns:p14="http://schemas.microsoft.com/office/powerpoint/2010/main" val="128223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Descubriendo los Datos SMAP de Data en el NSIDC</a:t>
            </a:r>
          </a:p>
        </p:txBody>
      </p:sp>
      <p:sp>
        <p:nvSpPr>
          <p:cNvPr id="5" name="Text Placeholder 4"/>
          <p:cNvSpPr>
            <a:spLocks noGrp="1"/>
          </p:cNvSpPr>
          <p:nvPr>
            <p:ph type="body" sz="quarter" idx="13"/>
          </p:nvPr>
        </p:nvSpPr>
        <p:spPr/>
        <p:txBody>
          <a:bodyPr/>
          <a:lstStyle/>
          <a:p>
            <a:r>
              <a:rPr lang="es-ES_tradnl" noProof="0" dirty="0">
                <a:hlinkClick r:id="rId2"/>
              </a:rPr>
              <a:t>http://nsidc.org/</a:t>
            </a:r>
            <a:r>
              <a:rPr lang="es-ES_tradnl" noProof="0" dirty="0"/>
              <a:t> </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068236" y="1447800"/>
            <a:ext cx="4154791" cy="4724400"/>
          </a:xfrm>
          <a:prstGeom prst="rect">
            <a:avLst/>
          </a:prstGeom>
        </p:spPr>
      </p:pic>
      <p:pic>
        <p:nvPicPr>
          <p:cNvPr id="7" name="Content Placeholder 5"/>
          <p:cNvPicPr>
            <a:picLocks noGrp="1" noChangeAspect="1"/>
          </p:cNvPicPr>
          <p:nvPr>
            <p:ph idx="12"/>
          </p:nvPr>
        </p:nvPicPr>
        <p:blipFill>
          <a:blip r:embed="rId4">
            <a:extLst>
              <a:ext uri="{28A0092B-C50C-407E-A947-70E740481C1C}">
                <a14:useLocalDpi xmlns:a14="http://schemas.microsoft.com/office/drawing/2010/main"/>
              </a:ext>
            </a:extLst>
          </a:blip>
          <a:stretch>
            <a:fillRect/>
          </a:stretch>
        </p:blipFill>
        <p:spPr>
          <a:xfrm>
            <a:off x="6839068" y="1447800"/>
            <a:ext cx="4408252" cy="4724400"/>
          </a:xfrm>
          <a:prstGeom prst="rect">
            <a:avLst/>
          </a:prstGeom>
        </p:spPr>
      </p:pic>
    </p:spTree>
    <p:extLst>
      <p:ext uri="{BB962C8B-B14F-4D97-AF65-F5344CB8AC3E}">
        <p14:creationId xmlns:p14="http://schemas.microsoft.com/office/powerpoint/2010/main" val="16684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_tradnl" noProof="0" dirty="0"/>
              <a:t>Objetivos</a:t>
            </a:r>
          </a:p>
        </p:txBody>
      </p:sp>
      <p:sp>
        <p:nvSpPr>
          <p:cNvPr id="2" name="Content Placeholder 1"/>
          <p:cNvSpPr>
            <a:spLocks noGrp="1"/>
          </p:cNvSpPr>
          <p:nvPr>
            <p:ph idx="1"/>
          </p:nvPr>
        </p:nvSpPr>
        <p:spPr/>
        <p:txBody>
          <a:bodyPr/>
          <a:lstStyle/>
          <a:p>
            <a:pPr marL="146278" indent="0">
              <a:buNone/>
            </a:pPr>
            <a:r>
              <a:rPr lang="es-ES_tradnl" noProof="0" dirty="0"/>
              <a:t>Al finalizar este ejercicio podrán: </a:t>
            </a:r>
          </a:p>
          <a:p>
            <a:r>
              <a:rPr lang="es-ES_tradnl" noProof="0" dirty="0"/>
              <a:t>Acceder datos de SMAP</a:t>
            </a:r>
          </a:p>
          <a:p>
            <a:r>
              <a:rPr lang="es-ES_tradnl" noProof="0" dirty="0"/>
              <a:t>Visualizar y analizar datos de SMAP</a:t>
            </a:r>
          </a:p>
        </p:txBody>
      </p:sp>
    </p:spTree>
    <p:extLst>
      <p:ext uri="{BB962C8B-B14F-4D97-AF65-F5344CB8AC3E}">
        <p14:creationId xmlns:p14="http://schemas.microsoft.com/office/powerpoint/2010/main" val="1290115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Descubriendo los Datos SMAP de Data en el NSIDC</a:t>
            </a:r>
          </a:p>
        </p:txBody>
      </p:sp>
      <p:sp>
        <p:nvSpPr>
          <p:cNvPr id="6" name="Text Placeholder 5"/>
          <p:cNvSpPr>
            <a:spLocks noGrp="1"/>
          </p:cNvSpPr>
          <p:nvPr>
            <p:ph type="body" sz="quarter" idx="13"/>
          </p:nvPr>
        </p:nvSpPr>
        <p:spPr/>
        <p:txBody>
          <a:bodyPr/>
          <a:lstStyle/>
          <a:p>
            <a:r>
              <a:rPr lang="es-ES_tradnl" noProof="0" dirty="0">
                <a:hlinkClick r:id="rId3"/>
              </a:rPr>
              <a:t>http://nsidc.org</a:t>
            </a:r>
            <a:r>
              <a:rPr lang="es-ES_tradnl" noProof="0" dirty="0"/>
              <a:t> </a:t>
            </a:r>
          </a:p>
        </p:txBody>
      </p:sp>
      <p:pic>
        <p:nvPicPr>
          <p:cNvPr id="9" name="Content Placeholder 5"/>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943581" y="1447800"/>
            <a:ext cx="4404101" cy="4724400"/>
          </a:xfrm>
          <a:effectLst/>
        </p:spPr>
      </p:pic>
      <p:pic>
        <p:nvPicPr>
          <p:cNvPr id="10" name="Content Placeholder 5"/>
          <p:cNvPicPr>
            <a:picLocks noGrp="1" noChangeAspect="1"/>
          </p:cNvPicPr>
          <p:nvPr>
            <p:ph idx="12"/>
          </p:nvPr>
        </p:nvPicPr>
        <p:blipFill>
          <a:blip r:embed="rId5">
            <a:extLst>
              <a:ext uri="{28A0092B-C50C-407E-A947-70E740481C1C}">
                <a14:useLocalDpi xmlns:a14="http://schemas.microsoft.com/office/drawing/2010/main"/>
              </a:ext>
            </a:extLst>
          </a:blip>
          <a:stretch>
            <a:fillRect/>
          </a:stretch>
        </p:blipFill>
        <p:spPr>
          <a:xfrm>
            <a:off x="6891015" y="1447800"/>
            <a:ext cx="4304357" cy="4724400"/>
          </a:xfrm>
          <a:prstGeom prst="rect">
            <a:avLst/>
          </a:prstGeom>
        </p:spPr>
      </p:pic>
    </p:spTree>
    <p:extLst>
      <p:ext uri="{BB962C8B-B14F-4D97-AF65-F5344CB8AC3E}">
        <p14:creationId xmlns:p14="http://schemas.microsoft.com/office/powerpoint/2010/main" val="133201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Descubriendo los Datos SMAP de Data en el NSIDC</a:t>
            </a:r>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760475" y="1447800"/>
            <a:ext cx="4667876" cy="4724400"/>
          </a:xfrm>
          <a:prstGeom prst="rect">
            <a:avLst/>
          </a:prstGeom>
        </p:spPr>
      </p:pic>
      <p:sp>
        <p:nvSpPr>
          <p:cNvPr id="7" name="Text Placeholder 6"/>
          <p:cNvSpPr>
            <a:spLocks noGrp="1"/>
          </p:cNvSpPr>
          <p:nvPr>
            <p:ph type="body" sz="quarter" idx="12"/>
          </p:nvPr>
        </p:nvSpPr>
        <p:spPr/>
        <p:txBody>
          <a:bodyPr/>
          <a:lstStyle/>
          <a:p>
            <a:r>
              <a:rPr lang="es-ES_tradnl" noProof="0" dirty="0">
                <a:hlinkClick r:id="rId4"/>
              </a:rPr>
              <a:t>http://nsidc.org</a:t>
            </a:r>
            <a:r>
              <a:rPr lang="es-ES_tradnl" noProof="0" dirty="0"/>
              <a:t> </a:t>
            </a:r>
          </a:p>
        </p:txBody>
      </p:sp>
      <p:sp>
        <p:nvSpPr>
          <p:cNvPr id="5" name="TextBox 4"/>
          <p:cNvSpPr txBox="1"/>
          <p:nvPr/>
        </p:nvSpPr>
        <p:spPr>
          <a:xfrm>
            <a:off x="569870" y="2362200"/>
            <a:ext cx="2751675" cy="3416320"/>
          </a:xfrm>
          <a:prstGeom prst="rect">
            <a:avLst/>
          </a:prstGeom>
          <a:noFill/>
        </p:spPr>
        <p:txBody>
          <a:bodyPr wrap="square" rtlCol="0">
            <a:spAutoFit/>
          </a:bodyPr>
          <a:lstStyle/>
          <a:p>
            <a:r>
              <a:rPr lang="x-none" dirty="0"/>
              <a:t>Volviendo al botón </a:t>
            </a:r>
            <a:r>
              <a:rPr lang="x-none" b="1" dirty="0"/>
              <a:t>Visualize</a:t>
            </a:r>
            <a:r>
              <a:rPr lang="x-none" dirty="0"/>
              <a:t> bajo </a:t>
            </a:r>
            <a:r>
              <a:rPr lang="x-none" b="1" dirty="0"/>
              <a:t>Get Data</a:t>
            </a:r>
            <a:r>
              <a:rPr lang="x-none" dirty="0"/>
              <a:t>, hagamos clic en </a:t>
            </a:r>
            <a:r>
              <a:rPr lang="x-none" b="1" dirty="0"/>
              <a:t>Worldview</a:t>
            </a:r>
            <a:r>
              <a:rPr lang="x-none" dirty="0"/>
              <a:t> y exploremos lo que esta aplicación tiene que ofrecer</a:t>
            </a:r>
          </a:p>
        </p:txBody>
      </p:sp>
    </p:spTree>
    <p:extLst>
      <p:ext uri="{BB962C8B-B14F-4D97-AF65-F5344CB8AC3E}">
        <p14:creationId xmlns:p14="http://schemas.microsoft.com/office/powerpoint/2010/main" val="1651206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Explorando los Datos de SMAP en NASA </a:t>
            </a:r>
            <a:r>
              <a:rPr lang="es-ES_tradnl" noProof="0" dirty="0" err="1"/>
              <a:t>Worldview</a:t>
            </a:r>
            <a:endParaRPr lang="es-ES_tradnl" noProof="0" dirty="0"/>
          </a:p>
        </p:txBody>
      </p:sp>
      <p:sp>
        <p:nvSpPr>
          <p:cNvPr id="15" name="Content Placeholder 14"/>
          <p:cNvSpPr>
            <a:spLocks noGrp="1"/>
          </p:cNvSpPr>
          <p:nvPr>
            <p:ph idx="1"/>
          </p:nvPr>
        </p:nvSpPr>
        <p:spPr>
          <a:xfrm>
            <a:off x="242252" y="1447799"/>
            <a:ext cx="5172896" cy="4724400"/>
          </a:xfrm>
        </p:spPr>
        <p:txBody>
          <a:bodyPr>
            <a:normAutofit lnSpcReduction="10000"/>
          </a:bodyPr>
          <a:lstStyle/>
          <a:p>
            <a:r>
              <a:rPr lang="es-ES_tradnl" noProof="0" dirty="0" err="1"/>
              <a:t>Worldview</a:t>
            </a:r>
            <a:r>
              <a:rPr lang="es-ES_tradnl" noProof="0" dirty="0"/>
              <a:t> le ofrece la capacidad de  revisar imágenes satelitales a nivel mundial de resolución completa y de descargar los archivos subyacentes de datos y de imágenes</a:t>
            </a:r>
          </a:p>
          <a:p>
            <a:r>
              <a:rPr lang="es-ES_tradnl" noProof="0" dirty="0"/>
              <a:t>Usa “Global </a:t>
            </a:r>
            <a:r>
              <a:rPr lang="es-ES_tradnl" noProof="0" dirty="0" err="1"/>
              <a:t>Imagery</a:t>
            </a:r>
            <a:r>
              <a:rPr lang="es-ES_tradnl" noProof="0" dirty="0"/>
              <a:t> </a:t>
            </a:r>
            <a:r>
              <a:rPr lang="es-ES_tradnl" noProof="0" dirty="0" err="1"/>
              <a:t>Browse</a:t>
            </a:r>
            <a:r>
              <a:rPr lang="es-ES_tradnl" noProof="0" dirty="0"/>
              <a:t> </a:t>
            </a:r>
            <a:r>
              <a:rPr lang="es-ES_tradnl" noProof="0" dirty="0" err="1"/>
              <a:t>Services</a:t>
            </a:r>
            <a:r>
              <a:rPr lang="es-ES_tradnl" noProof="0" dirty="0"/>
              <a:t>” (GIBS)</a:t>
            </a:r>
          </a:p>
          <a:p>
            <a:r>
              <a:rPr lang="es-ES_tradnl" noProof="0" dirty="0"/>
              <a:t>La mayoría de los más de 100 productos disponibles están actualizados dentro de 3 horas de observación</a:t>
            </a:r>
          </a:p>
        </p:txBody>
      </p:sp>
      <p:pic>
        <p:nvPicPr>
          <p:cNvPr id="9" name="Content Placeholder 5"/>
          <p:cNvPicPr>
            <a:picLocks noGrp="1" noChangeAspect="1"/>
          </p:cNvPicPr>
          <p:nvPr>
            <p:ph idx="12"/>
          </p:nvPr>
        </p:nvPicPr>
        <p:blipFill>
          <a:blip r:embed="rId3">
            <a:extLst>
              <a:ext uri="{28A0092B-C50C-407E-A947-70E740481C1C}">
                <a14:useLocalDpi xmlns:a14="http://schemas.microsoft.com/office/drawing/2010/main"/>
              </a:ext>
            </a:extLst>
          </a:blip>
          <a:stretch>
            <a:fillRect/>
          </a:stretch>
        </p:blipFill>
        <p:spPr>
          <a:xfrm>
            <a:off x="5578103" y="1447799"/>
            <a:ext cx="6367835" cy="4341041"/>
          </a:xfrm>
          <a:prstGeom prst="rect">
            <a:avLst/>
          </a:prstGeom>
        </p:spPr>
      </p:pic>
      <p:sp>
        <p:nvSpPr>
          <p:cNvPr id="16" name="Text Placeholder 15"/>
          <p:cNvSpPr>
            <a:spLocks noGrp="1"/>
          </p:cNvSpPr>
          <p:nvPr>
            <p:ph type="body" sz="quarter" idx="13"/>
          </p:nvPr>
        </p:nvSpPr>
        <p:spPr/>
        <p:txBody>
          <a:bodyPr/>
          <a:lstStyle/>
          <a:p>
            <a:r>
              <a:rPr lang="es-ES_tradnl" noProof="0" dirty="0">
                <a:hlinkClick r:id="rId4"/>
              </a:rPr>
              <a:t>http://worldview.earthdata.nasa.gov/</a:t>
            </a:r>
            <a:r>
              <a:rPr lang="es-ES_tradnl" noProof="0" dirty="0"/>
              <a:t> </a:t>
            </a:r>
          </a:p>
        </p:txBody>
      </p:sp>
    </p:spTree>
    <p:extLst>
      <p:ext uri="{BB962C8B-B14F-4D97-AF65-F5344CB8AC3E}">
        <p14:creationId xmlns:p14="http://schemas.microsoft.com/office/powerpoint/2010/main" val="1584236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Visualización y Acceso a Datos de SMAP desde </a:t>
            </a:r>
            <a:r>
              <a:rPr lang="es-ES_tradnl" noProof="0" dirty="0" err="1"/>
              <a:t>Worldview</a:t>
            </a:r>
            <a:endParaRPr lang="es-ES_tradnl" noProof="0" dirty="0"/>
          </a:p>
        </p:txBody>
      </p:sp>
      <p:sp>
        <p:nvSpPr>
          <p:cNvPr id="4" name="Content Placeholder 3"/>
          <p:cNvSpPr>
            <a:spLocks noGrp="1"/>
          </p:cNvSpPr>
          <p:nvPr>
            <p:ph idx="1"/>
          </p:nvPr>
        </p:nvSpPr>
        <p:spPr>
          <a:xfrm>
            <a:off x="242252" y="1130283"/>
            <a:ext cx="4522253" cy="5294268"/>
          </a:xfrm>
        </p:spPr>
        <p:txBody>
          <a:bodyPr>
            <a:normAutofit fontScale="92500" lnSpcReduction="10000"/>
          </a:bodyPr>
          <a:lstStyle/>
          <a:p>
            <a:pPr marL="146278" indent="0">
              <a:buNone/>
            </a:pPr>
            <a:r>
              <a:rPr lang="es-ES_tradnl" noProof="0" dirty="0"/>
              <a:t>Aquí, he reposicionado la capa costera </a:t>
            </a:r>
            <a:r>
              <a:rPr lang="es-ES_tradnl" noProof="0" dirty="0" err="1"/>
              <a:t>Coastlines</a:t>
            </a:r>
            <a:r>
              <a:rPr lang="es-ES_tradnl" noProof="0" dirty="0"/>
              <a:t> encima de </a:t>
            </a:r>
            <a:r>
              <a:rPr lang="es-ES_tradnl" noProof="0" dirty="0" err="1"/>
              <a:t>Soil</a:t>
            </a:r>
            <a:r>
              <a:rPr lang="es-ES_tradnl" noProof="0" dirty="0"/>
              <a:t> </a:t>
            </a:r>
            <a:r>
              <a:rPr lang="es-ES_tradnl" noProof="0" dirty="0" err="1"/>
              <a:t>Moisture</a:t>
            </a:r>
            <a:r>
              <a:rPr lang="es-ES_tradnl" noProof="0" dirty="0"/>
              <a:t> – note las demarcaciones visibles en el ártico encima de los datos le la humedad del suelo (</a:t>
            </a:r>
            <a:r>
              <a:rPr lang="es-ES_tradnl" noProof="0" dirty="0" err="1"/>
              <a:t>Soil</a:t>
            </a:r>
            <a:r>
              <a:rPr lang="es-ES_tradnl" noProof="0" dirty="0"/>
              <a:t> </a:t>
            </a:r>
            <a:r>
              <a:rPr lang="es-ES_tradnl" noProof="0" dirty="0" err="1"/>
              <a:t>Moisture</a:t>
            </a:r>
            <a:r>
              <a:rPr lang="es-ES_tradnl" noProof="0" dirty="0"/>
              <a:t>)</a:t>
            </a:r>
          </a:p>
          <a:p>
            <a:pPr marL="146278" indent="0">
              <a:buNone/>
            </a:pPr>
            <a:r>
              <a:rPr lang="es-ES_tradnl" noProof="0" dirty="0"/>
              <a:t>También, el hacer clic en el símbolo de la barra corrediza abrirá un diálogo para cambiar la opacidad de la capa, los umbrales y la paleta cromática</a:t>
            </a:r>
          </a:p>
          <a:p>
            <a:pPr marL="146278" indent="0">
              <a:buNone/>
            </a:pPr>
            <a:r>
              <a:rPr lang="es-ES_tradnl" noProof="0" dirty="0"/>
              <a:t>El hacer clic en el símbolo “X” de una capa la remueve del panel </a:t>
            </a:r>
            <a:r>
              <a:rPr lang="es-ES_tradnl" noProof="0" dirty="0" err="1"/>
              <a:t>Layers</a:t>
            </a:r>
            <a:endParaRPr lang="es-ES_tradnl" noProof="0" dirty="0"/>
          </a:p>
        </p:txBody>
      </p:sp>
      <p:pic>
        <p:nvPicPr>
          <p:cNvPr id="8" name="Content Placeholder 7"/>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4889244" y="1130283"/>
            <a:ext cx="7056694" cy="3750475"/>
          </a:xfrm>
        </p:spPr>
      </p:pic>
      <p:cxnSp>
        <p:nvCxnSpPr>
          <p:cNvPr id="10" name="Straight Arrow Connector 9"/>
          <p:cNvCxnSpPr>
            <a:stCxn id="11" idx="1"/>
          </p:cNvCxnSpPr>
          <p:nvPr/>
        </p:nvCxnSpPr>
        <p:spPr>
          <a:xfrm flipH="1">
            <a:off x="6094413" y="1559160"/>
            <a:ext cx="701810" cy="38047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796223" y="1235994"/>
            <a:ext cx="4900972" cy="646331"/>
          </a:xfrm>
          <a:prstGeom prst="rect">
            <a:avLst/>
          </a:prstGeom>
          <a:solidFill>
            <a:schemeClr val="bg1">
              <a:alpha val="85000"/>
            </a:schemeClr>
          </a:solidFill>
        </p:spPr>
        <p:txBody>
          <a:bodyPr wrap="square" rtlCol="0">
            <a:spAutoFit/>
          </a:bodyPr>
          <a:lstStyle/>
          <a:p>
            <a:r>
              <a:rPr lang="x-none" sz="1800" dirty="0"/>
              <a:t>Expone el panel para modificar la apariencia de la capa</a:t>
            </a:r>
          </a:p>
        </p:txBody>
      </p:sp>
      <p:cxnSp>
        <p:nvCxnSpPr>
          <p:cNvPr id="14" name="Straight Arrow Connector 13"/>
          <p:cNvCxnSpPr/>
          <p:nvPr/>
        </p:nvCxnSpPr>
        <p:spPr>
          <a:xfrm flipV="1">
            <a:off x="6198919" y="3587412"/>
            <a:ext cx="0" cy="424741"/>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571086" y="4012153"/>
            <a:ext cx="4701071" cy="369332"/>
          </a:xfrm>
          <a:prstGeom prst="rect">
            <a:avLst/>
          </a:prstGeom>
          <a:solidFill>
            <a:schemeClr val="bg1">
              <a:alpha val="85000"/>
            </a:schemeClr>
          </a:solidFill>
        </p:spPr>
        <p:txBody>
          <a:bodyPr wrap="square" rtlCol="0">
            <a:spAutoFit/>
          </a:bodyPr>
          <a:lstStyle/>
          <a:p>
            <a:r>
              <a:rPr lang="x-none" sz="1800" dirty="0"/>
              <a:t>Remueve esta capa del Layers Panel</a:t>
            </a:r>
          </a:p>
        </p:txBody>
      </p:sp>
    </p:spTree>
    <p:extLst>
      <p:ext uri="{BB962C8B-B14F-4D97-AF65-F5344CB8AC3E}">
        <p14:creationId xmlns:p14="http://schemas.microsoft.com/office/powerpoint/2010/main" val="2033762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160" y="1130300"/>
            <a:ext cx="11234505" cy="5016744"/>
          </a:xfrm>
        </p:spPr>
      </p:pic>
      <p:sp>
        <p:nvSpPr>
          <p:cNvPr id="2" name="Title 1"/>
          <p:cNvSpPr>
            <a:spLocks noGrp="1"/>
          </p:cNvSpPr>
          <p:nvPr>
            <p:ph type="title"/>
          </p:nvPr>
        </p:nvSpPr>
        <p:spPr/>
        <p:txBody>
          <a:bodyPr/>
          <a:lstStyle/>
          <a:p>
            <a:r>
              <a:rPr lang="es-ES_tradnl" noProof="0" dirty="0"/>
              <a:t>Explorando más Allá con la Interfaz de </a:t>
            </a:r>
            <a:r>
              <a:rPr lang="es-ES_tradnl" noProof="0" dirty="0" err="1"/>
              <a:t>Worldview</a:t>
            </a:r>
            <a:endParaRPr lang="es-ES_tradnl" noProof="0" dirty="0"/>
          </a:p>
        </p:txBody>
      </p:sp>
      <p:cxnSp>
        <p:nvCxnSpPr>
          <p:cNvPr id="11" name="Straight Arrow Connector 10"/>
          <p:cNvCxnSpPr>
            <a:stCxn id="9" idx="0"/>
          </p:cNvCxnSpPr>
          <p:nvPr/>
        </p:nvCxnSpPr>
        <p:spPr>
          <a:xfrm flipH="1" flipV="1">
            <a:off x="1206727" y="4504186"/>
            <a:ext cx="838200" cy="482258"/>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97127" y="4986444"/>
            <a:ext cx="2895600" cy="923330"/>
          </a:xfrm>
          <a:prstGeom prst="rect">
            <a:avLst/>
          </a:prstGeom>
          <a:solidFill>
            <a:schemeClr val="bg1">
              <a:alpha val="85000"/>
            </a:schemeClr>
          </a:solidFill>
        </p:spPr>
        <p:txBody>
          <a:bodyPr wrap="square" rtlCol="0">
            <a:spAutoFit/>
          </a:bodyPr>
          <a:lstStyle/>
          <a:p>
            <a:r>
              <a:rPr lang="x-none" sz="1800" dirty="0"/>
              <a:t>Haga clic para revisar las demás capas que se pueden agregar</a:t>
            </a:r>
          </a:p>
        </p:txBody>
      </p:sp>
      <p:cxnSp>
        <p:nvCxnSpPr>
          <p:cNvPr id="14" name="Straight Arrow Connector 13"/>
          <p:cNvCxnSpPr>
            <a:cxnSpLocks/>
            <a:stCxn id="7" idx="1"/>
          </p:cNvCxnSpPr>
          <p:nvPr/>
        </p:nvCxnSpPr>
        <p:spPr>
          <a:xfrm flipH="1" flipV="1">
            <a:off x="2280063" y="1757064"/>
            <a:ext cx="385348" cy="31679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876301" y="1295400"/>
            <a:ext cx="789111" cy="296564"/>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8" idx="1"/>
          </p:cNvCxnSpPr>
          <p:nvPr/>
        </p:nvCxnSpPr>
        <p:spPr>
          <a:xfrm flipH="1" flipV="1">
            <a:off x="771896" y="2238955"/>
            <a:ext cx="1898148" cy="639955"/>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65412" y="1150515"/>
            <a:ext cx="6701612" cy="646331"/>
          </a:xfrm>
          <a:prstGeom prst="rect">
            <a:avLst/>
          </a:prstGeom>
          <a:solidFill>
            <a:schemeClr val="bg1">
              <a:alpha val="85000"/>
            </a:schemeClr>
          </a:solidFill>
        </p:spPr>
        <p:txBody>
          <a:bodyPr wrap="square" rtlCol="0">
            <a:spAutoFit/>
          </a:bodyPr>
          <a:lstStyle/>
          <a:p>
            <a:r>
              <a:rPr lang="x-none" sz="1800" dirty="0"/>
              <a:t>Pestañas para visualizar capas actuales, eventos actuales en el mundo, o para descargar datos subyacentes</a:t>
            </a:r>
          </a:p>
        </p:txBody>
      </p:sp>
      <p:sp>
        <p:nvSpPr>
          <p:cNvPr id="7" name="TextBox 6"/>
          <p:cNvSpPr txBox="1"/>
          <p:nvPr/>
        </p:nvSpPr>
        <p:spPr>
          <a:xfrm>
            <a:off x="2665411" y="1889188"/>
            <a:ext cx="3429001" cy="369332"/>
          </a:xfrm>
          <a:prstGeom prst="rect">
            <a:avLst/>
          </a:prstGeom>
          <a:solidFill>
            <a:schemeClr val="bg1">
              <a:alpha val="85000"/>
            </a:schemeClr>
          </a:solidFill>
        </p:spPr>
        <p:txBody>
          <a:bodyPr wrap="square" rtlCol="0">
            <a:spAutoFit/>
          </a:bodyPr>
          <a:lstStyle/>
          <a:p>
            <a:r>
              <a:rPr lang="x-none" sz="1800" dirty="0"/>
              <a:t>Colapse el panel de capas</a:t>
            </a:r>
          </a:p>
        </p:txBody>
      </p:sp>
      <p:sp>
        <p:nvSpPr>
          <p:cNvPr id="8" name="TextBox 7"/>
          <p:cNvSpPr txBox="1"/>
          <p:nvPr/>
        </p:nvSpPr>
        <p:spPr>
          <a:xfrm>
            <a:off x="2670044" y="2555744"/>
            <a:ext cx="2895600" cy="646331"/>
          </a:xfrm>
          <a:prstGeom prst="rect">
            <a:avLst/>
          </a:prstGeom>
          <a:solidFill>
            <a:schemeClr val="bg1">
              <a:alpha val="85000"/>
            </a:schemeClr>
          </a:solidFill>
        </p:spPr>
        <p:txBody>
          <a:bodyPr wrap="square" rtlCol="0">
            <a:spAutoFit/>
          </a:bodyPr>
          <a:lstStyle/>
          <a:p>
            <a:r>
              <a:rPr lang="x-none" sz="1800" dirty="0"/>
              <a:t>Activar o desactivar la superposición</a:t>
            </a:r>
          </a:p>
        </p:txBody>
      </p:sp>
    </p:spTree>
    <p:extLst>
      <p:ext uri="{BB962C8B-B14F-4D97-AF65-F5344CB8AC3E}">
        <p14:creationId xmlns:p14="http://schemas.microsoft.com/office/powerpoint/2010/main" val="1714129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160" y="1130300"/>
            <a:ext cx="11234505" cy="5016744"/>
          </a:xfrm>
        </p:spPr>
      </p:pic>
      <p:sp>
        <p:nvSpPr>
          <p:cNvPr id="2" name="Title 1"/>
          <p:cNvSpPr>
            <a:spLocks noGrp="1"/>
          </p:cNvSpPr>
          <p:nvPr>
            <p:ph type="title"/>
          </p:nvPr>
        </p:nvSpPr>
        <p:spPr/>
        <p:txBody>
          <a:bodyPr/>
          <a:lstStyle/>
          <a:p>
            <a:r>
              <a:rPr lang="es-ES_tradnl" noProof="0" dirty="0"/>
              <a:t>Explorando más Allá con la Interfaz de </a:t>
            </a:r>
            <a:r>
              <a:rPr lang="es-ES_tradnl" noProof="0" dirty="0" err="1"/>
              <a:t>Worldview</a:t>
            </a:r>
            <a:endParaRPr lang="es-ES_tradnl" noProof="0" dirty="0"/>
          </a:p>
        </p:txBody>
      </p:sp>
      <p:cxnSp>
        <p:nvCxnSpPr>
          <p:cNvPr id="13" name="Straight Arrow Connector 12"/>
          <p:cNvCxnSpPr/>
          <p:nvPr/>
        </p:nvCxnSpPr>
        <p:spPr>
          <a:xfrm flipV="1">
            <a:off x="9650909" y="1353787"/>
            <a:ext cx="585621" cy="8892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cxnSpLocks/>
            <a:stCxn id="22" idx="3"/>
          </p:cNvCxnSpPr>
          <p:nvPr/>
        </p:nvCxnSpPr>
        <p:spPr>
          <a:xfrm flipV="1">
            <a:off x="9982271" y="1457601"/>
            <a:ext cx="731701" cy="6479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13631" y="1538153"/>
            <a:ext cx="786903" cy="996398"/>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0899252" y="1438168"/>
            <a:ext cx="627133" cy="1788885"/>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1176705" y="2505694"/>
            <a:ext cx="318609" cy="1277114"/>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259766" y="1258049"/>
            <a:ext cx="5391143" cy="369332"/>
          </a:xfrm>
          <a:prstGeom prst="rect">
            <a:avLst/>
          </a:prstGeom>
          <a:solidFill>
            <a:schemeClr val="bg1">
              <a:alpha val="85000"/>
            </a:schemeClr>
          </a:solidFill>
        </p:spPr>
        <p:txBody>
          <a:bodyPr wrap="square" rtlCol="0">
            <a:spAutoFit/>
          </a:bodyPr>
          <a:lstStyle/>
          <a:p>
            <a:pPr algn="ctr"/>
            <a:r>
              <a:rPr lang="x-none" sz="1800" dirty="0"/>
              <a:t>Copiar un URL de este mapa para compartir</a:t>
            </a:r>
          </a:p>
        </p:txBody>
      </p:sp>
      <p:sp>
        <p:nvSpPr>
          <p:cNvPr id="22" name="TextBox 21"/>
          <p:cNvSpPr txBox="1"/>
          <p:nvPr/>
        </p:nvSpPr>
        <p:spPr>
          <a:xfrm>
            <a:off x="4995747" y="1920835"/>
            <a:ext cx="4986524" cy="369332"/>
          </a:xfrm>
          <a:prstGeom prst="rect">
            <a:avLst/>
          </a:prstGeom>
          <a:solidFill>
            <a:schemeClr val="bg1">
              <a:alpha val="85000"/>
            </a:schemeClr>
          </a:solidFill>
        </p:spPr>
        <p:txBody>
          <a:bodyPr wrap="square" rtlCol="0">
            <a:spAutoFit/>
          </a:bodyPr>
          <a:lstStyle/>
          <a:p>
            <a:pPr algn="ctr"/>
            <a:r>
              <a:rPr lang="x-none" sz="1800" dirty="0"/>
              <a:t>Cambiar la proyección de la visualización</a:t>
            </a:r>
          </a:p>
        </p:txBody>
      </p:sp>
      <p:sp>
        <p:nvSpPr>
          <p:cNvPr id="24" name="TextBox 23"/>
          <p:cNvSpPr txBox="1"/>
          <p:nvPr/>
        </p:nvSpPr>
        <p:spPr>
          <a:xfrm>
            <a:off x="6094412" y="2534551"/>
            <a:ext cx="4223958" cy="369332"/>
          </a:xfrm>
          <a:prstGeom prst="rect">
            <a:avLst/>
          </a:prstGeom>
          <a:solidFill>
            <a:schemeClr val="bg1">
              <a:alpha val="85000"/>
            </a:schemeClr>
          </a:solidFill>
        </p:spPr>
        <p:txBody>
          <a:bodyPr wrap="square" rtlCol="0">
            <a:spAutoFit/>
          </a:bodyPr>
          <a:lstStyle/>
          <a:p>
            <a:pPr algn="ctr"/>
            <a:r>
              <a:rPr lang="x-none" sz="1800" dirty="0"/>
              <a:t>Capturar una imagen de la interfaz</a:t>
            </a:r>
          </a:p>
        </p:txBody>
      </p:sp>
      <p:sp>
        <p:nvSpPr>
          <p:cNvPr id="25" name="TextBox 24"/>
          <p:cNvSpPr txBox="1"/>
          <p:nvPr/>
        </p:nvSpPr>
        <p:spPr>
          <a:xfrm>
            <a:off x="7462542" y="3042387"/>
            <a:ext cx="3429000" cy="369332"/>
          </a:xfrm>
          <a:prstGeom prst="rect">
            <a:avLst/>
          </a:prstGeom>
          <a:solidFill>
            <a:schemeClr val="bg1">
              <a:alpha val="85000"/>
            </a:schemeClr>
          </a:solidFill>
        </p:spPr>
        <p:txBody>
          <a:bodyPr wrap="square" rtlCol="0">
            <a:spAutoFit/>
          </a:bodyPr>
          <a:lstStyle/>
          <a:p>
            <a:pPr algn="ctr"/>
            <a:r>
              <a:rPr lang="x-none" sz="1800" dirty="0"/>
              <a:t>Información sobre Worldview</a:t>
            </a:r>
          </a:p>
        </p:txBody>
      </p:sp>
      <p:sp>
        <p:nvSpPr>
          <p:cNvPr id="26" name="TextBox 25"/>
          <p:cNvSpPr txBox="1"/>
          <p:nvPr/>
        </p:nvSpPr>
        <p:spPr>
          <a:xfrm>
            <a:off x="7897992" y="3782808"/>
            <a:ext cx="3505199" cy="1754326"/>
          </a:xfrm>
          <a:prstGeom prst="rect">
            <a:avLst/>
          </a:prstGeom>
          <a:solidFill>
            <a:schemeClr val="bg1">
              <a:alpha val="85000"/>
            </a:schemeClr>
          </a:solidFill>
        </p:spPr>
        <p:txBody>
          <a:bodyPr wrap="square" rtlCol="0">
            <a:spAutoFit/>
          </a:bodyPr>
          <a:lstStyle/>
          <a:p>
            <a:r>
              <a:rPr lang="x-none" sz="1800" dirty="0"/>
              <a:t>Ampliar o reducir- también puede usar la rueda de desplazamiento en su mouse, hacer doble clic en el mapa o arrastrar presionando Shift para ampliar un área</a:t>
            </a:r>
          </a:p>
        </p:txBody>
      </p:sp>
    </p:spTree>
    <p:extLst>
      <p:ext uri="{BB962C8B-B14F-4D97-AF65-F5344CB8AC3E}">
        <p14:creationId xmlns:p14="http://schemas.microsoft.com/office/powerpoint/2010/main" val="1526220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160" y="1130300"/>
            <a:ext cx="11234505" cy="5016744"/>
          </a:xfrm>
        </p:spPr>
      </p:pic>
      <p:sp>
        <p:nvSpPr>
          <p:cNvPr id="2" name="Title 1"/>
          <p:cNvSpPr>
            <a:spLocks noGrp="1"/>
          </p:cNvSpPr>
          <p:nvPr>
            <p:ph type="title"/>
          </p:nvPr>
        </p:nvSpPr>
        <p:spPr/>
        <p:txBody>
          <a:bodyPr/>
          <a:lstStyle/>
          <a:p>
            <a:r>
              <a:rPr lang="es-ES_tradnl" noProof="0" dirty="0"/>
              <a:t>Explorando más Allá con la Interfaz de </a:t>
            </a:r>
            <a:r>
              <a:rPr lang="es-ES_tradnl" noProof="0" dirty="0" err="1"/>
              <a:t>Worldview</a:t>
            </a:r>
            <a:endParaRPr lang="es-ES_tradnl" noProof="0" dirty="0"/>
          </a:p>
        </p:txBody>
      </p:sp>
      <p:cxnSp>
        <p:nvCxnSpPr>
          <p:cNvPr id="20" name="Straight Arrow Connector 19"/>
          <p:cNvCxnSpPr/>
          <p:nvPr/>
        </p:nvCxnSpPr>
        <p:spPr>
          <a:xfrm flipH="1">
            <a:off x="1058929" y="4445954"/>
            <a:ext cx="6283" cy="1274394"/>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927065" y="5321040"/>
            <a:ext cx="1" cy="49135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106823" y="3401725"/>
            <a:ext cx="0" cy="232283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808402" y="4813892"/>
            <a:ext cx="1" cy="987524"/>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11183530" y="5255444"/>
            <a:ext cx="1" cy="5155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91781" y="3522624"/>
            <a:ext cx="2488300" cy="923330"/>
          </a:xfrm>
          <a:prstGeom prst="rect">
            <a:avLst/>
          </a:prstGeom>
          <a:solidFill>
            <a:schemeClr val="bg1">
              <a:alpha val="85000"/>
            </a:schemeClr>
          </a:solidFill>
        </p:spPr>
        <p:txBody>
          <a:bodyPr wrap="square" rtlCol="0">
            <a:spAutoFit/>
          </a:bodyPr>
          <a:lstStyle/>
          <a:p>
            <a:r>
              <a:rPr lang="x-none" sz="1800" dirty="0"/>
              <a:t>Cambiar el mes, día o año de los datos visualizados</a:t>
            </a:r>
          </a:p>
        </p:txBody>
      </p:sp>
      <p:sp>
        <p:nvSpPr>
          <p:cNvPr id="33" name="TextBox 32"/>
          <p:cNvSpPr txBox="1"/>
          <p:nvPr/>
        </p:nvSpPr>
        <p:spPr>
          <a:xfrm>
            <a:off x="1210250" y="4663227"/>
            <a:ext cx="2743199" cy="646331"/>
          </a:xfrm>
          <a:prstGeom prst="rect">
            <a:avLst/>
          </a:prstGeom>
          <a:solidFill>
            <a:schemeClr val="bg1">
              <a:alpha val="85000"/>
            </a:schemeClr>
          </a:solidFill>
        </p:spPr>
        <p:txBody>
          <a:bodyPr wrap="square" lIns="45720" rIns="45720" rtlCol="0">
            <a:spAutoFit/>
          </a:bodyPr>
          <a:lstStyle/>
          <a:p>
            <a:r>
              <a:rPr lang="x-none" sz="1800" spc="-80" dirty="0"/>
              <a:t>Avance rápido o retroceder un día a la vez</a:t>
            </a:r>
          </a:p>
        </p:txBody>
      </p:sp>
      <p:sp>
        <p:nvSpPr>
          <p:cNvPr id="34" name="TextBox 33"/>
          <p:cNvSpPr txBox="1"/>
          <p:nvPr/>
        </p:nvSpPr>
        <p:spPr>
          <a:xfrm>
            <a:off x="2885395" y="2454302"/>
            <a:ext cx="3505199" cy="923330"/>
          </a:xfrm>
          <a:prstGeom prst="rect">
            <a:avLst/>
          </a:prstGeom>
          <a:solidFill>
            <a:schemeClr val="bg1">
              <a:alpha val="85000"/>
            </a:schemeClr>
          </a:solidFill>
        </p:spPr>
        <p:txBody>
          <a:bodyPr wrap="square" lIns="0" rIns="0" rtlCol="0">
            <a:spAutoFit/>
          </a:bodyPr>
          <a:lstStyle/>
          <a:p>
            <a:r>
              <a:rPr lang="x-none" sz="1800" spc="-20" dirty="0"/>
              <a:t>La línea azul indica que la capa está activada y disponible durante este intervalo</a:t>
            </a:r>
          </a:p>
        </p:txBody>
      </p:sp>
      <p:sp>
        <p:nvSpPr>
          <p:cNvPr id="35" name="TextBox 34"/>
          <p:cNvSpPr txBox="1"/>
          <p:nvPr/>
        </p:nvSpPr>
        <p:spPr>
          <a:xfrm>
            <a:off x="4291055" y="3624544"/>
            <a:ext cx="2596481" cy="1200329"/>
          </a:xfrm>
          <a:prstGeom prst="rect">
            <a:avLst/>
          </a:prstGeom>
          <a:solidFill>
            <a:schemeClr val="bg1">
              <a:alpha val="85000"/>
            </a:schemeClr>
          </a:solidFill>
        </p:spPr>
        <p:txBody>
          <a:bodyPr wrap="square" lIns="45720" rIns="45720" rtlCol="0">
            <a:spAutoFit/>
          </a:bodyPr>
          <a:lstStyle/>
          <a:p>
            <a:r>
              <a:rPr lang="x-none" sz="1800" spc="-80" dirty="0"/>
              <a:t>Las líneas grises indican capas apagadas pero disponibles durante este intervalo de tiempo</a:t>
            </a:r>
          </a:p>
        </p:txBody>
      </p:sp>
      <p:sp>
        <p:nvSpPr>
          <p:cNvPr id="36" name="TextBox 35"/>
          <p:cNvSpPr txBox="1"/>
          <p:nvPr/>
        </p:nvSpPr>
        <p:spPr>
          <a:xfrm>
            <a:off x="7055980" y="3262616"/>
            <a:ext cx="1725847" cy="1477328"/>
          </a:xfrm>
          <a:prstGeom prst="rect">
            <a:avLst/>
          </a:prstGeom>
          <a:solidFill>
            <a:schemeClr val="bg1">
              <a:alpha val="85000"/>
            </a:schemeClr>
          </a:solidFill>
        </p:spPr>
        <p:txBody>
          <a:bodyPr wrap="square" rtlCol="0">
            <a:spAutoFit/>
          </a:bodyPr>
          <a:lstStyle/>
          <a:p>
            <a:r>
              <a:rPr lang="x-none" sz="1800" dirty="0"/>
              <a:t>Deslizador para cambiar las fechas de la capa visualizada</a:t>
            </a:r>
          </a:p>
        </p:txBody>
      </p:sp>
      <p:sp>
        <p:nvSpPr>
          <p:cNvPr id="37" name="TextBox 36"/>
          <p:cNvSpPr txBox="1"/>
          <p:nvPr/>
        </p:nvSpPr>
        <p:spPr>
          <a:xfrm>
            <a:off x="9119165" y="4347071"/>
            <a:ext cx="2173045" cy="1200329"/>
          </a:xfrm>
          <a:prstGeom prst="rect">
            <a:avLst/>
          </a:prstGeom>
          <a:solidFill>
            <a:schemeClr val="bg1">
              <a:alpha val="85000"/>
            </a:schemeClr>
          </a:solidFill>
        </p:spPr>
        <p:txBody>
          <a:bodyPr wrap="square" rtlCol="0">
            <a:spAutoFit/>
          </a:bodyPr>
          <a:lstStyle/>
          <a:p>
            <a:r>
              <a:rPr lang="x-none" sz="1800" dirty="0"/>
              <a:t>Cambiar el incremento más pequeño en la línea del tiempo</a:t>
            </a:r>
          </a:p>
        </p:txBody>
      </p:sp>
      <p:sp>
        <p:nvSpPr>
          <p:cNvPr id="38" name="TextBox 37"/>
          <p:cNvSpPr txBox="1"/>
          <p:nvPr/>
        </p:nvSpPr>
        <p:spPr>
          <a:xfrm>
            <a:off x="9444513" y="3423731"/>
            <a:ext cx="2173045" cy="646331"/>
          </a:xfrm>
          <a:prstGeom prst="rect">
            <a:avLst/>
          </a:prstGeom>
          <a:solidFill>
            <a:schemeClr val="bg1">
              <a:alpha val="85000"/>
            </a:schemeClr>
          </a:solidFill>
        </p:spPr>
        <p:txBody>
          <a:bodyPr wrap="square" rtlCol="0">
            <a:spAutoFit/>
          </a:bodyPr>
          <a:lstStyle/>
          <a:p>
            <a:pPr algn="ctr"/>
            <a:r>
              <a:rPr lang="x-none" sz="1800" dirty="0"/>
              <a:t>Colapsar la línea del tiempo</a:t>
            </a:r>
          </a:p>
        </p:txBody>
      </p:sp>
      <p:cxnSp>
        <p:nvCxnSpPr>
          <p:cNvPr id="5" name="Elbow Connector 4"/>
          <p:cNvCxnSpPr/>
          <p:nvPr/>
        </p:nvCxnSpPr>
        <p:spPr>
          <a:xfrm rot="10800000" flipV="1">
            <a:off x="6519553" y="4739944"/>
            <a:ext cx="1399350" cy="1031000"/>
          </a:xfrm>
          <a:prstGeom prst="bentConnector3">
            <a:avLst>
              <a:gd name="adj1" fmla="val -70"/>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cxnSpLocks/>
            <a:stCxn id="38" idx="2"/>
          </p:cNvCxnSpPr>
          <p:nvPr/>
        </p:nvCxnSpPr>
        <p:spPr>
          <a:xfrm rot="16200000" flipH="1">
            <a:off x="10201658" y="4399439"/>
            <a:ext cx="1700878" cy="1042123"/>
          </a:xfrm>
          <a:prstGeom prst="bentConnector3">
            <a:avLst>
              <a:gd name="adj1" fmla="val 12880"/>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39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dirty="0"/>
              <a:t>Explorando las Opciones de Capa</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5771" y="1130300"/>
            <a:ext cx="10257284" cy="5041900"/>
          </a:xfrm>
        </p:spPr>
      </p:pic>
      <p:cxnSp>
        <p:nvCxnSpPr>
          <p:cNvPr id="8" name="Straight Arrow Connector 7"/>
          <p:cNvCxnSpPr>
            <a:stCxn id="9" idx="1"/>
          </p:cNvCxnSpPr>
          <p:nvPr/>
        </p:nvCxnSpPr>
        <p:spPr>
          <a:xfrm flipH="1" flipV="1">
            <a:off x="4289363" y="1481428"/>
            <a:ext cx="1371600" cy="169275"/>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660963" y="1296760"/>
            <a:ext cx="5562092" cy="707886"/>
          </a:xfrm>
          <a:prstGeom prst="rect">
            <a:avLst/>
          </a:prstGeom>
          <a:solidFill>
            <a:schemeClr val="bg1">
              <a:alpha val="90000"/>
            </a:schemeClr>
          </a:solidFill>
        </p:spPr>
        <p:txBody>
          <a:bodyPr wrap="square" rtlCol="0">
            <a:spAutoFit/>
          </a:bodyPr>
          <a:lstStyle/>
          <a:p>
            <a:r>
              <a:rPr lang="x-none" sz="2000" dirty="0"/>
              <a:t>Haga clic y teclee aquí para buscar por palabra clave</a:t>
            </a:r>
          </a:p>
        </p:txBody>
      </p:sp>
      <p:sp>
        <p:nvSpPr>
          <p:cNvPr id="12" name="TextBox 11"/>
          <p:cNvSpPr txBox="1"/>
          <p:nvPr/>
        </p:nvSpPr>
        <p:spPr>
          <a:xfrm>
            <a:off x="8744978" y="5005034"/>
            <a:ext cx="3201593" cy="1015663"/>
          </a:xfrm>
          <a:prstGeom prst="rect">
            <a:avLst/>
          </a:prstGeom>
          <a:solidFill>
            <a:schemeClr val="bg1">
              <a:alpha val="90000"/>
            </a:schemeClr>
          </a:solidFill>
        </p:spPr>
        <p:txBody>
          <a:bodyPr wrap="square" lIns="0" rIns="0" rtlCol="0">
            <a:spAutoFit/>
          </a:bodyPr>
          <a:lstStyle/>
          <a:p>
            <a:r>
              <a:rPr lang="x-none" sz="2000" spc="-60" dirty="0"/>
              <a:t>Haga clic en esta categoría para expandir y revelar los datos de SMAP</a:t>
            </a:r>
          </a:p>
        </p:txBody>
      </p:sp>
      <p:sp>
        <p:nvSpPr>
          <p:cNvPr id="13" name="TextBox 12"/>
          <p:cNvSpPr txBox="1"/>
          <p:nvPr/>
        </p:nvSpPr>
        <p:spPr>
          <a:xfrm>
            <a:off x="242252" y="1296760"/>
            <a:ext cx="3201592" cy="5170646"/>
          </a:xfrm>
          <a:prstGeom prst="rect">
            <a:avLst/>
          </a:prstGeom>
          <a:solidFill>
            <a:schemeClr val="bg1">
              <a:alpha val="90000"/>
            </a:schemeClr>
          </a:solidFill>
        </p:spPr>
        <p:txBody>
          <a:bodyPr wrap="square" lIns="45720" rIns="45720" rtlCol="0">
            <a:spAutoFit/>
          </a:bodyPr>
          <a:lstStyle/>
          <a:p>
            <a:pPr>
              <a:lnSpc>
                <a:spcPts val="2200"/>
              </a:lnSpc>
            </a:pPr>
            <a:r>
              <a:rPr lang="x-none" sz="2000" dirty="0"/>
              <a:t>El hacer clic en el botón </a:t>
            </a:r>
            <a:r>
              <a:rPr lang="x-none" sz="2000" b="1" dirty="0"/>
              <a:t>add layers </a:t>
            </a:r>
            <a:r>
              <a:rPr lang="x-none" sz="2000" dirty="0"/>
              <a:t>abre este diálogo donde Ud. puede buscar por tema en la pestaña de “Hazards and Disasters” o bajo la pestaña de “Science Disciplines” donde estamos ahora. SMAP puede encontrarse bajo la categoría </a:t>
            </a:r>
            <a:r>
              <a:rPr lang="x-none" sz="2000" b="1" dirty="0"/>
              <a:t>Terrestrial Hydrosphere</a:t>
            </a:r>
            <a:r>
              <a:rPr lang="x-none" sz="2000" dirty="0"/>
              <a:t>. También se puede buscar por palabra clave en la parte superior del diálogo haciendo clic en la palabra “Search”</a:t>
            </a:r>
          </a:p>
        </p:txBody>
      </p:sp>
      <p:cxnSp>
        <p:nvCxnSpPr>
          <p:cNvPr id="14" name="Straight Arrow Connector 13"/>
          <p:cNvCxnSpPr/>
          <p:nvPr/>
        </p:nvCxnSpPr>
        <p:spPr>
          <a:xfrm flipH="1">
            <a:off x="7330697" y="5572496"/>
            <a:ext cx="137160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3545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dirty="0"/>
              <a:t>Opciones de Capa de SMAP</a:t>
            </a:r>
          </a:p>
        </p:txBody>
      </p:sp>
      <p:sp>
        <p:nvSpPr>
          <p:cNvPr id="7" name="Content Placeholder 6"/>
          <p:cNvSpPr>
            <a:spLocks noGrp="1"/>
          </p:cNvSpPr>
          <p:nvPr>
            <p:ph sz="quarter" idx="4294967295"/>
          </p:nvPr>
        </p:nvSpPr>
        <p:spPr>
          <a:xfrm>
            <a:off x="242252" y="6003286"/>
            <a:ext cx="11704320" cy="314859"/>
          </a:xfrm>
        </p:spPr>
        <p:txBody>
          <a:bodyPr>
            <a:normAutofit fontScale="70000" lnSpcReduction="20000"/>
          </a:bodyPr>
          <a:lstStyle/>
          <a:p>
            <a:endParaRPr lang="en-US" dirty="0"/>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17218" y="1130299"/>
            <a:ext cx="10554388" cy="5187845"/>
          </a:xfrm>
        </p:spPr>
      </p:pic>
      <p:cxnSp>
        <p:nvCxnSpPr>
          <p:cNvPr id="9" name="Straight Arrow Connector 8"/>
          <p:cNvCxnSpPr/>
          <p:nvPr/>
        </p:nvCxnSpPr>
        <p:spPr>
          <a:xfrm flipH="1">
            <a:off x="6704012" y="4941804"/>
            <a:ext cx="457200" cy="1001796"/>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161212" y="4018474"/>
            <a:ext cx="3876828" cy="923330"/>
          </a:xfrm>
          <a:prstGeom prst="rect">
            <a:avLst/>
          </a:prstGeom>
          <a:solidFill>
            <a:schemeClr val="bg1">
              <a:alpha val="90000"/>
            </a:schemeClr>
          </a:solidFill>
        </p:spPr>
        <p:txBody>
          <a:bodyPr wrap="square" rtlCol="0">
            <a:spAutoFit/>
          </a:bodyPr>
          <a:lstStyle/>
          <a:p>
            <a:r>
              <a:rPr lang="x-none" sz="1800" dirty="0"/>
              <a:t>Haga clic para revelar más detalles sobre las colecciones de radiómetro de SMAP</a:t>
            </a:r>
          </a:p>
        </p:txBody>
      </p:sp>
    </p:spTree>
    <p:extLst>
      <p:ext uri="{BB962C8B-B14F-4D97-AF65-F5344CB8AC3E}">
        <p14:creationId xmlns:p14="http://schemas.microsoft.com/office/powerpoint/2010/main" val="151878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dirty="0"/>
              <a:t>Agregando una Superposición: Costas / Fronteras / Carreteras</a:t>
            </a:r>
          </a:p>
        </p:txBody>
      </p:sp>
      <p:sp>
        <p:nvSpPr>
          <p:cNvPr id="3" name="Content Placeholder 2"/>
          <p:cNvSpPr>
            <a:spLocks noGrp="1"/>
          </p:cNvSpPr>
          <p:nvPr>
            <p:ph sz="quarter" idx="4294967295"/>
          </p:nvPr>
        </p:nvSpPr>
        <p:spPr>
          <a:xfrm>
            <a:off x="242252" y="6003286"/>
            <a:ext cx="11704320" cy="314859"/>
          </a:xfrm>
        </p:spPr>
        <p:txBody>
          <a:bodyPr>
            <a:normAutofit fontScale="70000" lnSpcReduction="20000"/>
          </a:bodyPr>
          <a:lstStyle/>
          <a:p>
            <a:endParaRPr lang="en-US" dirty="0"/>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22982" y="1130299"/>
            <a:ext cx="10542860" cy="5187845"/>
          </a:xfrm>
        </p:spPr>
      </p:pic>
      <p:cxnSp>
        <p:nvCxnSpPr>
          <p:cNvPr id="8" name="Straight Arrow Connector 7"/>
          <p:cNvCxnSpPr/>
          <p:nvPr/>
        </p:nvCxnSpPr>
        <p:spPr>
          <a:xfrm flipH="1">
            <a:off x="5865812" y="4040326"/>
            <a:ext cx="152400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389812" y="2589467"/>
            <a:ext cx="3876828" cy="2554545"/>
          </a:xfrm>
          <a:prstGeom prst="rect">
            <a:avLst/>
          </a:prstGeom>
          <a:solidFill>
            <a:schemeClr val="bg1">
              <a:alpha val="90000"/>
            </a:schemeClr>
          </a:solidFill>
        </p:spPr>
        <p:txBody>
          <a:bodyPr wrap="square" lIns="45720" rIns="45720" rtlCol="0">
            <a:spAutoFit/>
          </a:bodyPr>
          <a:lstStyle/>
          <a:p>
            <a:r>
              <a:rPr lang="x-none" sz="2000" dirty="0"/>
              <a:t>He hecho clic en la categoría “Other” de la pestaña “Science Disciplines” y he cambiado la capa preprogramada “Coastlines” que sea “Coastlines/ Borders/ Roads” para agregarle más detalle al mapa</a:t>
            </a:r>
          </a:p>
        </p:txBody>
      </p:sp>
    </p:spTree>
    <p:extLst>
      <p:ext uri="{BB962C8B-B14F-4D97-AF65-F5344CB8AC3E}">
        <p14:creationId xmlns:p14="http://schemas.microsoft.com/office/powerpoint/2010/main" val="743541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Resumen General</a:t>
            </a:r>
          </a:p>
        </p:txBody>
      </p:sp>
      <p:sp>
        <p:nvSpPr>
          <p:cNvPr id="5" name="Content Placeholder 4"/>
          <p:cNvSpPr>
            <a:spLocks noGrp="1"/>
          </p:cNvSpPr>
          <p:nvPr>
            <p:ph idx="1"/>
          </p:nvPr>
        </p:nvSpPr>
        <p:spPr/>
        <p:txBody>
          <a:bodyPr/>
          <a:lstStyle/>
          <a:p>
            <a:r>
              <a:rPr lang="es-ES_tradnl" noProof="0" dirty="0"/>
              <a:t>Resumen de los Productos de SMAP</a:t>
            </a:r>
          </a:p>
          <a:p>
            <a:pPr lvl="1"/>
            <a:r>
              <a:rPr lang="es-ES_tradnl" noProof="0" dirty="0"/>
              <a:t>Descripción de los productos</a:t>
            </a:r>
          </a:p>
          <a:p>
            <a:pPr lvl="1"/>
            <a:r>
              <a:rPr lang="es-ES_tradnl" noProof="0" dirty="0"/>
              <a:t>Formato de los productos</a:t>
            </a:r>
          </a:p>
          <a:p>
            <a:r>
              <a:rPr lang="es-ES_tradnl" noProof="0" dirty="0"/>
              <a:t>Descubrir, Bajar y Visualizar los Datos de SMAP</a:t>
            </a:r>
          </a:p>
          <a:p>
            <a:pPr lvl="1"/>
            <a:r>
              <a:rPr lang="es-ES_tradnl" noProof="0" dirty="0"/>
              <a:t>Sitios en línea</a:t>
            </a:r>
          </a:p>
          <a:p>
            <a:pPr lvl="1"/>
            <a:r>
              <a:rPr lang="es-ES_tradnl" noProof="0" dirty="0"/>
              <a:t>Herramientas</a:t>
            </a:r>
          </a:p>
          <a:p>
            <a:r>
              <a:rPr lang="es-ES_tradnl" noProof="0" dirty="0"/>
              <a:t>Descargar datos de SMAP</a:t>
            </a:r>
          </a:p>
          <a:p>
            <a:r>
              <a:rPr lang="es-ES_tradnl" noProof="0" dirty="0"/>
              <a:t>Análisis con Datos de SMAP</a:t>
            </a:r>
          </a:p>
          <a:p>
            <a:pPr lvl="1"/>
            <a:r>
              <a:rPr lang="es-ES_tradnl" noProof="0" dirty="0"/>
              <a:t>Extracción de valores de humedad del suelo</a:t>
            </a:r>
          </a:p>
          <a:p>
            <a:pPr lvl="1"/>
            <a:r>
              <a:rPr lang="es-ES_tradnl" noProof="0" dirty="0"/>
              <a:t>Como abrir un archivo</a:t>
            </a:r>
          </a:p>
        </p:txBody>
      </p:sp>
    </p:spTree>
    <p:extLst>
      <p:ext uri="{BB962C8B-B14F-4D97-AF65-F5344CB8AC3E}">
        <p14:creationId xmlns:p14="http://schemas.microsoft.com/office/powerpoint/2010/main" val="963411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Acceso a Datos de SMAP con NASA </a:t>
            </a:r>
            <a:r>
              <a:rPr lang="es-ES_tradnl" noProof="0" dirty="0" err="1"/>
              <a:t>Earthdata</a:t>
            </a:r>
            <a:r>
              <a:rPr lang="es-ES_tradnl" noProof="0" dirty="0"/>
              <a:t> </a:t>
            </a:r>
            <a:r>
              <a:rPr lang="es-ES_tradnl" noProof="0" dirty="0" err="1"/>
              <a:t>Search</a:t>
            </a:r>
            <a:endParaRPr lang="es-ES_tradnl" noProof="0" dirty="0"/>
          </a:p>
        </p:txBody>
      </p:sp>
      <p:sp>
        <p:nvSpPr>
          <p:cNvPr id="5" name="Content Placeholder 4"/>
          <p:cNvSpPr>
            <a:spLocks noGrp="1"/>
          </p:cNvSpPr>
          <p:nvPr>
            <p:ph idx="1"/>
          </p:nvPr>
        </p:nvSpPr>
        <p:spPr>
          <a:xfrm>
            <a:off x="242252" y="1447799"/>
            <a:ext cx="6930444" cy="4724400"/>
          </a:xfrm>
        </p:spPr>
        <p:txBody>
          <a:bodyPr>
            <a:noAutofit/>
          </a:bodyPr>
          <a:lstStyle/>
          <a:p>
            <a:pPr>
              <a:lnSpc>
                <a:spcPts val="2680"/>
              </a:lnSpc>
            </a:pPr>
            <a:r>
              <a:rPr lang="es-ES_tradnl" noProof="0" dirty="0"/>
              <a:t>Conecta a usuarios con sus datos al poner la búsqueda, el descubrimiento y acceso a datos en una sola aplicación</a:t>
            </a:r>
          </a:p>
          <a:p>
            <a:pPr>
              <a:lnSpc>
                <a:spcPts val="2680"/>
              </a:lnSpc>
            </a:pPr>
            <a:r>
              <a:rPr lang="es-ES_tradnl" noProof="0" dirty="0"/>
              <a:t>Ofrece la capacidad de buscar dentro de varias disciplinas y </a:t>
            </a:r>
            <a:r>
              <a:rPr lang="es-ES_tradnl" noProof="0" dirty="0" err="1"/>
              <a:t>DAACs</a:t>
            </a:r>
            <a:endParaRPr lang="es-ES_tradnl" noProof="0" dirty="0"/>
          </a:p>
          <a:p>
            <a:pPr>
              <a:lnSpc>
                <a:spcPts val="2680"/>
              </a:lnSpc>
            </a:pPr>
            <a:r>
              <a:rPr lang="es-ES_tradnl" noProof="0" dirty="0"/>
              <a:t>Para la última demostración en vivo, voy a repasar</a:t>
            </a:r>
          </a:p>
          <a:p>
            <a:pPr lvl="1">
              <a:lnSpc>
                <a:spcPts val="2680"/>
              </a:lnSpc>
            </a:pPr>
            <a:r>
              <a:rPr lang="es-ES_tradnl" noProof="0" dirty="0"/>
              <a:t>las opciones de filtrado de la interfaz para refinar una búsqueda del producto SMAP L3 </a:t>
            </a:r>
            <a:r>
              <a:rPr lang="es-ES_tradnl" noProof="0" dirty="0" err="1"/>
              <a:t>Radiometer</a:t>
            </a:r>
            <a:r>
              <a:rPr lang="es-ES_tradnl" noProof="0" dirty="0"/>
              <a:t> Global </a:t>
            </a:r>
            <a:r>
              <a:rPr lang="es-ES_tradnl" noProof="0" dirty="0" err="1"/>
              <a:t>Daily</a:t>
            </a:r>
            <a:r>
              <a:rPr lang="es-ES_tradnl" noProof="0" dirty="0"/>
              <a:t> 36 km EASE-</a:t>
            </a:r>
            <a:r>
              <a:rPr lang="es-ES_tradnl" noProof="0" dirty="0" err="1"/>
              <a:t>Grid</a:t>
            </a:r>
            <a:r>
              <a:rPr lang="es-ES_tradnl" noProof="0" dirty="0"/>
              <a:t> </a:t>
            </a:r>
            <a:r>
              <a:rPr lang="es-ES_tradnl" noProof="0" dirty="0" err="1"/>
              <a:t>Soil</a:t>
            </a:r>
            <a:r>
              <a:rPr lang="es-ES_tradnl" noProof="0" dirty="0"/>
              <a:t> </a:t>
            </a:r>
            <a:r>
              <a:rPr lang="es-ES_tradnl" noProof="0" dirty="0" err="1"/>
              <a:t>Moisture</a:t>
            </a:r>
            <a:r>
              <a:rPr lang="es-ES_tradnl" noProof="0" dirty="0"/>
              <a:t> (SPL3SMP)</a:t>
            </a:r>
          </a:p>
          <a:p>
            <a:pPr lvl="1">
              <a:lnSpc>
                <a:spcPts val="2680"/>
              </a:lnSpc>
            </a:pPr>
            <a:r>
              <a:rPr lang="es-ES_tradnl" noProof="0" dirty="0"/>
              <a:t>las opciones de ordenar y crear subconjuntos de datos disponibles</a:t>
            </a:r>
          </a:p>
        </p:txBody>
      </p:sp>
      <p:pic>
        <p:nvPicPr>
          <p:cNvPr id="10" name="Content Placeholder 3"/>
          <p:cNvPicPr>
            <a:picLocks noGrp="1" noChangeAspect="1"/>
          </p:cNvPicPr>
          <p:nvPr>
            <p:ph idx="12"/>
          </p:nvPr>
        </p:nvPicPr>
        <p:blipFill>
          <a:blip r:embed="rId3">
            <a:extLst>
              <a:ext uri="{28A0092B-C50C-407E-A947-70E740481C1C}">
                <a14:useLocalDpi xmlns:a14="http://schemas.microsoft.com/office/drawing/2010/main"/>
              </a:ext>
            </a:extLst>
          </a:blip>
          <a:stretch>
            <a:fillRect/>
          </a:stretch>
        </p:blipFill>
        <p:spPr>
          <a:xfrm>
            <a:off x="7286744" y="1447799"/>
            <a:ext cx="4659193" cy="3171702"/>
          </a:xfrm>
          <a:prstGeom prst="rect">
            <a:avLst/>
          </a:prstGeom>
        </p:spPr>
      </p:pic>
      <p:sp>
        <p:nvSpPr>
          <p:cNvPr id="6" name="Text Placeholder 5"/>
          <p:cNvSpPr>
            <a:spLocks noGrp="1"/>
          </p:cNvSpPr>
          <p:nvPr>
            <p:ph type="body" sz="quarter" idx="13"/>
          </p:nvPr>
        </p:nvSpPr>
        <p:spPr/>
        <p:txBody>
          <a:bodyPr/>
          <a:lstStyle/>
          <a:p>
            <a:r>
              <a:rPr lang="es-ES_tradnl" noProof="0" dirty="0">
                <a:hlinkClick r:id="rId4"/>
              </a:rPr>
              <a:t>http://search.earthdata.nasa.gov/search</a:t>
            </a:r>
            <a:r>
              <a:rPr lang="es-ES_tradnl" noProof="0" dirty="0"/>
              <a:t> </a:t>
            </a:r>
          </a:p>
        </p:txBody>
      </p:sp>
    </p:spTree>
    <p:extLst>
      <p:ext uri="{BB962C8B-B14F-4D97-AF65-F5344CB8AC3E}">
        <p14:creationId xmlns:p14="http://schemas.microsoft.com/office/powerpoint/2010/main" val="711496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pc="-100" noProof="0" dirty="0"/>
              <a:t>Una Breve Comparación de la Humedad del Suelo a Través del Tiempo</a:t>
            </a:r>
            <a:endParaRPr lang="es-ES_tradnl" noProof="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299"/>
            <a:ext cx="11704320" cy="5099922"/>
          </a:xfrm>
        </p:spPr>
      </p:pic>
      <p:sp>
        <p:nvSpPr>
          <p:cNvPr id="6" name="TextBox 5"/>
          <p:cNvSpPr txBox="1"/>
          <p:nvPr/>
        </p:nvSpPr>
        <p:spPr>
          <a:xfrm>
            <a:off x="7903029" y="2661173"/>
            <a:ext cx="3839693" cy="2246769"/>
          </a:xfrm>
          <a:prstGeom prst="rect">
            <a:avLst/>
          </a:prstGeom>
          <a:solidFill>
            <a:schemeClr val="bg1">
              <a:alpha val="90000"/>
            </a:schemeClr>
          </a:solidFill>
        </p:spPr>
        <p:txBody>
          <a:bodyPr wrap="square" lIns="18288" rIns="0" rtlCol="0">
            <a:spAutoFit/>
          </a:bodyPr>
          <a:lstStyle/>
          <a:p>
            <a:r>
              <a:rPr lang="x-none" sz="2000" spc="-60" dirty="0"/>
              <a:t>Paraná está aproximadamente en el centro del mapa. Para comparar niveles de humedad del suelo, analizaremos un día en el mes más húmedo (diciembre) y el  mes más seco (agosto) en cuanto a promedios</a:t>
            </a:r>
          </a:p>
        </p:txBody>
      </p:sp>
    </p:spTree>
    <p:extLst>
      <p:ext uri="{BB962C8B-B14F-4D97-AF65-F5344CB8AC3E}">
        <p14:creationId xmlns:p14="http://schemas.microsoft.com/office/powerpoint/2010/main" val="1458084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pc="-100" noProof="0" dirty="0"/>
              <a:t>Una Breve Comparación de la Humedad del Suelo a Través del Tiempo</a:t>
            </a:r>
            <a:endParaRPr lang="es-ES_tradnl" noProof="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2252" y="1130299"/>
            <a:ext cx="11704320" cy="5097145"/>
          </a:xfrm>
        </p:spPr>
      </p:pic>
      <p:sp>
        <p:nvSpPr>
          <p:cNvPr id="6" name="TextBox 5"/>
          <p:cNvSpPr txBox="1"/>
          <p:nvPr/>
        </p:nvSpPr>
        <p:spPr>
          <a:xfrm>
            <a:off x="8201318" y="3038860"/>
            <a:ext cx="3601039" cy="1323439"/>
          </a:xfrm>
          <a:prstGeom prst="rect">
            <a:avLst/>
          </a:prstGeom>
          <a:solidFill>
            <a:schemeClr val="bg1">
              <a:alpha val="90000"/>
            </a:schemeClr>
          </a:solidFill>
        </p:spPr>
        <p:txBody>
          <a:bodyPr wrap="square" rtlCol="0">
            <a:spAutoFit/>
          </a:bodyPr>
          <a:lstStyle/>
          <a:p>
            <a:r>
              <a:rPr lang="x-none" sz="2000" dirty="0"/>
              <a:t>El 8 de agosto de 2015 tiene un recorrido similar al 14 de diciembre de  2015 (diapositiva anterior)</a:t>
            </a:r>
          </a:p>
        </p:txBody>
      </p:sp>
    </p:spTree>
    <p:extLst>
      <p:ext uri="{BB962C8B-B14F-4D97-AF65-F5344CB8AC3E}">
        <p14:creationId xmlns:p14="http://schemas.microsoft.com/office/powerpoint/2010/main" val="705006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pc="-100" noProof="0" dirty="0"/>
              <a:t>Una Breve Comparación de la Humedad del Suelo a Través del Tiempo</a:t>
            </a:r>
            <a:endParaRPr lang="es-ES_tradnl" noProof="0" dirty="0"/>
          </a:p>
        </p:txBody>
      </p:sp>
      <p:sp>
        <p:nvSpPr>
          <p:cNvPr id="4" name="Content Placeholder 3"/>
          <p:cNvSpPr>
            <a:spLocks noGrp="1"/>
          </p:cNvSpPr>
          <p:nvPr>
            <p:ph idx="1"/>
          </p:nvPr>
        </p:nvSpPr>
        <p:spPr>
          <a:xfrm>
            <a:off x="91440" y="1130283"/>
            <a:ext cx="6048692" cy="4807125"/>
          </a:xfrm>
        </p:spPr>
        <p:txBody>
          <a:bodyPr rIns="0"/>
          <a:lstStyle/>
          <a:p>
            <a:pPr marL="146278" indent="0">
              <a:buNone/>
            </a:pPr>
            <a:r>
              <a:rPr lang="es-ES_tradnl" spc="60" noProof="0" dirty="0"/>
              <a:t>Usted puede usar la opción para compartir “</a:t>
            </a:r>
            <a:r>
              <a:rPr lang="es-ES_tradnl" b="1" spc="60" noProof="0" dirty="0"/>
              <a:t>Share </a:t>
            </a:r>
            <a:r>
              <a:rPr lang="es-ES_tradnl" b="1" spc="60" noProof="0" dirty="0" err="1"/>
              <a:t>this</a:t>
            </a:r>
            <a:r>
              <a:rPr lang="es-ES_tradnl" b="1" spc="60" noProof="0" dirty="0"/>
              <a:t> </a:t>
            </a:r>
            <a:r>
              <a:rPr lang="es-ES_tradnl" b="1" spc="60" noProof="0" dirty="0" err="1"/>
              <a:t>Map</a:t>
            </a:r>
            <a:r>
              <a:rPr lang="es-ES_tradnl" spc="60" noProof="0" dirty="0"/>
              <a:t>” para copiar los enlaces para los dos días que desea comparar y visualizarlos en dos ventanas de navegador una al lado de otra para una visualización rápida de las diferencias en la humedad del suelo entre las dos fechas</a:t>
            </a:r>
          </a:p>
        </p:txBody>
      </p:sp>
      <p:sp>
        <p:nvSpPr>
          <p:cNvPr id="7" name="Content Placeholder 6"/>
          <p:cNvSpPr>
            <a:spLocks noGrp="1"/>
          </p:cNvSpPr>
          <p:nvPr>
            <p:ph sz="quarter" idx="11"/>
          </p:nvPr>
        </p:nvSpPr>
        <p:spPr/>
        <p:txBody>
          <a:bodyPr/>
          <a:lstStyle/>
          <a:p>
            <a:endParaRPr lang="en-US"/>
          </a:p>
        </p:txBody>
      </p:sp>
      <p:sp>
        <p:nvSpPr>
          <p:cNvPr id="8" name="Content Placeholder 7"/>
          <p:cNvSpPr>
            <a:spLocks noGrp="1"/>
          </p:cNvSpPr>
          <p:nvPr>
            <p:ph idx="12"/>
          </p:nvPr>
        </p:nvSpPr>
        <p:spPr>
          <a:xfrm>
            <a:off x="6140132" y="1130282"/>
            <a:ext cx="5806440" cy="4807125"/>
          </a:xfrm>
        </p:spPr>
        <p:txBody>
          <a:bodyPr/>
          <a:lstStyle/>
          <a:p>
            <a:endParaRPr lang="en-US"/>
          </a:p>
        </p:txBody>
      </p:sp>
      <p:pic>
        <p:nvPicPr>
          <p:cNvPr id="9" name="Content Placeholder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310993" y="1133076"/>
            <a:ext cx="2686639" cy="5097145"/>
          </a:xfrm>
          <a:prstGeom prst="rect">
            <a:avLst/>
          </a:prstGeom>
        </p:spPr>
      </p:pic>
      <p:pic>
        <p:nvPicPr>
          <p:cNvPr id="10" name="Content Placeholder 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9259933" y="1130299"/>
            <a:ext cx="2686639" cy="5099922"/>
          </a:xfrm>
          <a:prstGeom prst="rect">
            <a:avLst/>
          </a:prstGeom>
        </p:spPr>
      </p:pic>
      <p:sp>
        <p:nvSpPr>
          <p:cNvPr id="11" name="Oval 10"/>
          <p:cNvSpPr/>
          <p:nvPr/>
        </p:nvSpPr>
        <p:spPr>
          <a:xfrm>
            <a:off x="9813301" y="3242820"/>
            <a:ext cx="1371600" cy="1371600"/>
          </a:xfrm>
          <a:prstGeom prst="ellipse">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925849" y="3242820"/>
            <a:ext cx="1371600" cy="1371600"/>
          </a:xfrm>
          <a:prstGeom prst="ellipse">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0852484" y="4906581"/>
            <a:ext cx="972656" cy="646331"/>
          </a:xfrm>
          <a:prstGeom prst="rect">
            <a:avLst/>
          </a:prstGeom>
          <a:solidFill>
            <a:schemeClr val="bg1">
              <a:alpha val="90000"/>
            </a:schemeClr>
          </a:solidFill>
        </p:spPr>
        <p:txBody>
          <a:bodyPr wrap="square" lIns="45720" rIns="0" rtlCol="0">
            <a:spAutoFit/>
          </a:bodyPr>
          <a:lstStyle/>
          <a:p>
            <a:r>
              <a:rPr lang="x-none" sz="1800" spc="-50" dirty="0"/>
              <a:t>Más </a:t>
            </a:r>
            <a:r>
              <a:rPr lang="x-none" sz="1800" spc="-50" dirty="0" err="1"/>
              <a:t>humedo</a:t>
            </a:r>
            <a:endParaRPr lang="x-none" sz="1800" spc="-50" dirty="0"/>
          </a:p>
        </p:txBody>
      </p:sp>
      <p:sp>
        <p:nvSpPr>
          <p:cNvPr id="14" name="TextBox 13"/>
          <p:cNvSpPr txBox="1"/>
          <p:nvPr/>
        </p:nvSpPr>
        <p:spPr>
          <a:xfrm>
            <a:off x="6925849" y="4906581"/>
            <a:ext cx="1840623" cy="646331"/>
          </a:xfrm>
          <a:prstGeom prst="rect">
            <a:avLst/>
          </a:prstGeom>
          <a:solidFill>
            <a:schemeClr val="bg1">
              <a:alpha val="90000"/>
            </a:schemeClr>
          </a:solidFill>
        </p:spPr>
        <p:txBody>
          <a:bodyPr wrap="square" rtlCol="0">
            <a:spAutoFit/>
          </a:bodyPr>
          <a:lstStyle/>
          <a:p>
            <a:r>
              <a:rPr lang="x-none" sz="1800" dirty="0"/>
              <a:t>Más seco,    por lo general</a:t>
            </a:r>
          </a:p>
        </p:txBody>
      </p:sp>
    </p:spTree>
    <p:extLst>
      <p:ext uri="{BB962C8B-B14F-4D97-AF65-F5344CB8AC3E}">
        <p14:creationId xmlns:p14="http://schemas.microsoft.com/office/powerpoint/2010/main" val="1343480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6"/>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2252" y="1130300"/>
            <a:ext cx="11704320" cy="5090774"/>
          </a:xfrm>
        </p:spPr>
      </p:pic>
      <p:sp>
        <p:nvSpPr>
          <p:cNvPr id="2" name="Title 1"/>
          <p:cNvSpPr>
            <a:spLocks noGrp="1"/>
          </p:cNvSpPr>
          <p:nvPr>
            <p:ph type="title"/>
          </p:nvPr>
        </p:nvSpPr>
        <p:spPr/>
        <p:txBody>
          <a:bodyPr/>
          <a:lstStyle/>
          <a:p>
            <a:r>
              <a:rPr lang="es-ES_tradnl" noProof="0" dirty="0"/>
              <a:t>Descargando Desde </a:t>
            </a:r>
            <a:r>
              <a:rPr lang="es-ES_tradnl" noProof="0" dirty="0" err="1"/>
              <a:t>Worldview</a:t>
            </a:r>
            <a:r>
              <a:rPr lang="es-ES_tradnl" noProof="0" dirty="0"/>
              <a:t>:</a:t>
            </a:r>
          </a:p>
        </p:txBody>
      </p:sp>
      <p:cxnSp>
        <p:nvCxnSpPr>
          <p:cNvPr id="8" name="Straight Arrow Connector 7"/>
          <p:cNvCxnSpPr/>
          <p:nvPr/>
        </p:nvCxnSpPr>
        <p:spPr>
          <a:xfrm flipH="1" flipV="1">
            <a:off x="1962330" y="1672291"/>
            <a:ext cx="76200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4985977" y="2817270"/>
            <a:ext cx="0" cy="429255"/>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10A9923B-B10D-421E-9251-0CCD6CC3F673}"/>
              </a:ext>
            </a:extLst>
          </p:cNvPr>
          <p:cNvSpPr txBox="1"/>
          <p:nvPr/>
        </p:nvSpPr>
        <p:spPr>
          <a:xfrm>
            <a:off x="3046413" y="1384979"/>
            <a:ext cx="1939564" cy="707886"/>
          </a:xfrm>
          <a:prstGeom prst="rect">
            <a:avLst/>
          </a:prstGeom>
          <a:solidFill>
            <a:schemeClr val="bg1">
              <a:alpha val="90000"/>
            </a:schemeClr>
          </a:solidFill>
        </p:spPr>
        <p:txBody>
          <a:bodyPr wrap="square" rtlCol="0">
            <a:spAutoFit/>
          </a:bodyPr>
          <a:lstStyle/>
          <a:p>
            <a:r>
              <a:rPr lang="x-none" sz="2000" dirty="0"/>
              <a:t>Cambie a la pestaña Data</a:t>
            </a:r>
          </a:p>
        </p:txBody>
      </p:sp>
      <p:sp>
        <p:nvSpPr>
          <p:cNvPr id="14" name="TextBox 13">
            <a:extLst>
              <a:ext uri="{FF2B5EF4-FFF2-40B4-BE49-F238E27FC236}">
                <a16:creationId xmlns:a16="http://schemas.microsoft.com/office/drawing/2014/main" id="{436DB433-0473-47EB-BF02-B2388E7A6F7C}"/>
              </a:ext>
            </a:extLst>
          </p:cNvPr>
          <p:cNvSpPr txBox="1"/>
          <p:nvPr/>
        </p:nvSpPr>
        <p:spPr>
          <a:xfrm>
            <a:off x="4722812" y="3401055"/>
            <a:ext cx="2743200" cy="1015663"/>
          </a:xfrm>
          <a:prstGeom prst="rect">
            <a:avLst/>
          </a:prstGeom>
          <a:solidFill>
            <a:schemeClr val="bg1">
              <a:alpha val="90000"/>
            </a:schemeClr>
          </a:solidFill>
        </p:spPr>
        <p:txBody>
          <a:bodyPr wrap="square" rtlCol="0">
            <a:spAutoFit/>
          </a:bodyPr>
          <a:lstStyle/>
          <a:p>
            <a:r>
              <a:rPr lang="x-none" sz="2000" dirty="0"/>
              <a:t>Indique esta casilla para seleccionar los datos de este día</a:t>
            </a:r>
          </a:p>
        </p:txBody>
      </p:sp>
    </p:spTree>
    <p:extLst>
      <p:ext uri="{BB962C8B-B14F-4D97-AF65-F5344CB8AC3E}">
        <p14:creationId xmlns:p14="http://schemas.microsoft.com/office/powerpoint/2010/main" val="499986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6">
            <a:extLst>
              <a:ext uri="{FF2B5EF4-FFF2-40B4-BE49-F238E27FC236}">
                <a16:creationId xmlns:a16="http://schemas.microsoft.com/office/drawing/2014/main" id="{4EE16F3E-D6AA-416B-96C5-048A6E3A822C}"/>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2252" y="1130299"/>
            <a:ext cx="11704320" cy="5081637"/>
          </a:xfrm>
        </p:spPr>
      </p:pic>
      <p:sp>
        <p:nvSpPr>
          <p:cNvPr id="2" name="Title 1"/>
          <p:cNvSpPr>
            <a:spLocks noGrp="1"/>
          </p:cNvSpPr>
          <p:nvPr>
            <p:ph type="title"/>
          </p:nvPr>
        </p:nvSpPr>
        <p:spPr>
          <a:xfrm>
            <a:off x="242252" y="276992"/>
            <a:ext cx="11704320" cy="576299"/>
          </a:xfrm>
        </p:spPr>
        <p:txBody>
          <a:bodyPr/>
          <a:lstStyle/>
          <a:p>
            <a:r>
              <a:rPr lang="es-ES_tradnl" noProof="0" dirty="0"/>
              <a:t>Descargando Desde </a:t>
            </a:r>
            <a:r>
              <a:rPr lang="es-ES_tradnl" noProof="0" dirty="0" err="1"/>
              <a:t>Worldview</a:t>
            </a:r>
            <a:r>
              <a:rPr lang="es-ES_tradnl" noProof="0" dirty="0"/>
              <a:t>:  </a:t>
            </a:r>
          </a:p>
        </p:txBody>
      </p:sp>
      <p:sp>
        <p:nvSpPr>
          <p:cNvPr id="3" name="Content Placeholder 2"/>
          <p:cNvSpPr>
            <a:spLocks noGrp="1"/>
          </p:cNvSpPr>
          <p:nvPr>
            <p:ph sz="quarter" idx="4294967295"/>
          </p:nvPr>
        </p:nvSpPr>
        <p:spPr>
          <a:xfrm>
            <a:off x="242252" y="6003286"/>
            <a:ext cx="11704320" cy="314859"/>
          </a:xfrm>
        </p:spPr>
        <p:txBody>
          <a:bodyPr>
            <a:normAutofit fontScale="70000" lnSpcReduction="20000"/>
          </a:bodyPr>
          <a:lstStyle/>
          <a:p>
            <a:endParaRPr lang="en-US" dirty="0"/>
          </a:p>
        </p:txBody>
      </p:sp>
      <p:cxnSp>
        <p:nvCxnSpPr>
          <p:cNvPr id="8" name="Straight Arrow Connector 7"/>
          <p:cNvCxnSpPr/>
          <p:nvPr/>
        </p:nvCxnSpPr>
        <p:spPr>
          <a:xfrm flipV="1">
            <a:off x="1891380" y="1981200"/>
            <a:ext cx="0" cy="1743021"/>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cxnSpLocks/>
          </p:cNvCxnSpPr>
          <p:nvPr/>
        </p:nvCxnSpPr>
        <p:spPr>
          <a:xfrm flipH="1">
            <a:off x="1446212" y="5216933"/>
            <a:ext cx="152400" cy="72666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cxnSpLocks/>
          </p:cNvCxnSpPr>
          <p:nvPr/>
        </p:nvCxnSpPr>
        <p:spPr>
          <a:xfrm flipV="1">
            <a:off x="5026022" y="2852710"/>
            <a:ext cx="0" cy="73300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598612" y="3585717"/>
            <a:ext cx="3719346" cy="1631216"/>
          </a:xfrm>
          <a:prstGeom prst="rect">
            <a:avLst/>
          </a:prstGeom>
          <a:solidFill>
            <a:schemeClr val="bg1">
              <a:alpha val="90000"/>
            </a:schemeClr>
          </a:solidFill>
        </p:spPr>
        <p:txBody>
          <a:bodyPr wrap="square" rtlCol="0">
            <a:spAutoFit/>
          </a:bodyPr>
          <a:lstStyle/>
          <a:p>
            <a:r>
              <a:rPr lang="x-none" sz="2000" dirty="0"/>
              <a:t>Avance al día siguiente de datos de humedad del suelo e indique la casilla – note que el panel de datos muestra “2 SELECTED”</a:t>
            </a:r>
          </a:p>
        </p:txBody>
      </p:sp>
    </p:spTree>
    <p:extLst>
      <p:ext uri="{BB962C8B-B14F-4D97-AF65-F5344CB8AC3E}">
        <p14:creationId xmlns:p14="http://schemas.microsoft.com/office/powerpoint/2010/main" val="432895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4">
            <a:extLst>
              <a:ext uri="{FF2B5EF4-FFF2-40B4-BE49-F238E27FC236}">
                <a16:creationId xmlns:a16="http://schemas.microsoft.com/office/drawing/2014/main" id="{4AEBB123-7AA1-424B-A32D-5C0606C43770}"/>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62505" y="1130298"/>
            <a:ext cx="11684067" cy="5081965"/>
          </a:xfrm>
        </p:spPr>
      </p:pic>
      <p:sp>
        <p:nvSpPr>
          <p:cNvPr id="2" name="Title 1"/>
          <p:cNvSpPr>
            <a:spLocks noGrp="1"/>
          </p:cNvSpPr>
          <p:nvPr>
            <p:ph type="title"/>
          </p:nvPr>
        </p:nvSpPr>
        <p:spPr>
          <a:xfrm>
            <a:off x="242252" y="276992"/>
            <a:ext cx="11704320" cy="576299"/>
          </a:xfrm>
        </p:spPr>
        <p:txBody>
          <a:bodyPr/>
          <a:lstStyle/>
          <a:p>
            <a:r>
              <a:rPr lang="es-ES_tradnl" noProof="0" dirty="0"/>
              <a:t>Descargando Desde </a:t>
            </a:r>
            <a:r>
              <a:rPr lang="es-ES_tradnl" noProof="0" dirty="0" err="1"/>
              <a:t>Worldview</a:t>
            </a:r>
            <a:r>
              <a:rPr lang="es-ES_tradnl" noProof="0" dirty="0"/>
              <a:t>: </a:t>
            </a:r>
          </a:p>
        </p:txBody>
      </p:sp>
      <p:sp>
        <p:nvSpPr>
          <p:cNvPr id="3" name="Content Placeholder 2"/>
          <p:cNvSpPr>
            <a:spLocks noGrp="1"/>
          </p:cNvSpPr>
          <p:nvPr>
            <p:ph sz="quarter" idx="4294967295"/>
          </p:nvPr>
        </p:nvSpPr>
        <p:spPr>
          <a:xfrm>
            <a:off x="242252" y="6003286"/>
            <a:ext cx="11704320" cy="314859"/>
          </a:xfrm>
        </p:spPr>
        <p:txBody>
          <a:bodyPr>
            <a:normAutofit fontScale="70000" lnSpcReduction="20000"/>
          </a:bodyPr>
          <a:lstStyle/>
          <a:p>
            <a:endParaRPr lang="en-US" dirty="0"/>
          </a:p>
        </p:txBody>
      </p:sp>
      <p:cxnSp>
        <p:nvCxnSpPr>
          <p:cNvPr id="11" name="Straight Arrow Connector 10"/>
          <p:cNvCxnSpPr/>
          <p:nvPr/>
        </p:nvCxnSpPr>
        <p:spPr>
          <a:xfrm>
            <a:off x="6697672" y="2660704"/>
            <a:ext cx="0" cy="511895"/>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cxnSpLocks/>
          </p:cNvCxnSpPr>
          <p:nvPr/>
        </p:nvCxnSpPr>
        <p:spPr>
          <a:xfrm flipV="1">
            <a:off x="668972" y="3942006"/>
            <a:ext cx="0" cy="24227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103812" y="4800600"/>
            <a:ext cx="282276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5408612" y="4953000"/>
            <a:ext cx="251796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30246" y="4205358"/>
            <a:ext cx="3108960" cy="1797928"/>
          </a:xfrm>
          <a:prstGeom prst="rect">
            <a:avLst/>
          </a:prstGeom>
          <a:solidFill>
            <a:schemeClr val="bg1">
              <a:alpha val="90000"/>
            </a:schemeClr>
          </a:solidFill>
        </p:spPr>
        <p:txBody>
          <a:bodyPr wrap="square" rtlCol="0">
            <a:spAutoFit/>
          </a:bodyPr>
          <a:lstStyle/>
          <a:p>
            <a:pPr>
              <a:lnSpc>
                <a:spcPts val="1900"/>
              </a:lnSpc>
              <a:spcBef>
                <a:spcPts val="1000"/>
              </a:spcBef>
            </a:pPr>
            <a:r>
              <a:rPr lang="x-none" sz="1800" dirty="0"/>
              <a:t>Haga clic en el botón “Download Selected Data” y aparece este diálogo. Aquí Ud. puede remover archivos de su pedido y explorar opciones de descarga..</a:t>
            </a:r>
          </a:p>
        </p:txBody>
      </p:sp>
      <p:sp>
        <p:nvSpPr>
          <p:cNvPr id="9" name="TextBox 8"/>
          <p:cNvSpPr txBox="1"/>
          <p:nvPr/>
        </p:nvSpPr>
        <p:spPr>
          <a:xfrm>
            <a:off x="2132012" y="1183376"/>
            <a:ext cx="9814561" cy="1477328"/>
          </a:xfrm>
          <a:prstGeom prst="rect">
            <a:avLst/>
          </a:prstGeom>
          <a:solidFill>
            <a:schemeClr val="bg1">
              <a:alpha val="90000"/>
            </a:schemeClr>
          </a:solidFill>
        </p:spPr>
        <p:txBody>
          <a:bodyPr wrap="square" rtlCol="0">
            <a:spAutoFit/>
          </a:bodyPr>
          <a:lstStyle/>
          <a:p>
            <a:pPr>
              <a:spcBef>
                <a:spcPts val="1000"/>
              </a:spcBef>
            </a:pPr>
            <a:r>
              <a:rPr lang="x-none" sz="1800" spc="-30" dirty="0"/>
              <a:t>El hacer clic en nombres de archivos individuales (en azul) en la parte superior del cuadro descargará sólo ese archivo a su máquina. Dependiendo de su navegador, puede que Ud. necesite colocar el cursor sobre los archivos .qa y .xml files, hacer clic con el botón derecho y elegir la opción de “</a:t>
            </a:r>
            <a:r>
              <a:rPr lang="x-none" sz="1800" b="1" spc="-30" dirty="0"/>
              <a:t>Save link as</a:t>
            </a:r>
            <a:r>
              <a:rPr lang="x-none" sz="1800" spc="-30" dirty="0"/>
              <a:t>” (guardar como) para guardarlos en su máquina en vez de que simplemente abran una nueva ventana o pestaña</a:t>
            </a:r>
          </a:p>
        </p:txBody>
      </p:sp>
      <p:sp>
        <p:nvSpPr>
          <p:cNvPr id="10" name="TextBox 9"/>
          <p:cNvSpPr txBox="1"/>
          <p:nvPr/>
        </p:nvSpPr>
        <p:spPr>
          <a:xfrm>
            <a:off x="7902960" y="3744224"/>
            <a:ext cx="4023360" cy="2031325"/>
          </a:xfrm>
          <a:prstGeom prst="rect">
            <a:avLst/>
          </a:prstGeom>
          <a:solidFill>
            <a:schemeClr val="bg1">
              <a:alpha val="90000"/>
            </a:schemeClr>
          </a:solidFill>
        </p:spPr>
        <p:txBody>
          <a:bodyPr wrap="square" rtlCol="0">
            <a:spAutoFit/>
          </a:bodyPr>
          <a:lstStyle/>
          <a:p>
            <a:pPr>
              <a:spcBef>
                <a:spcPts val="1000"/>
              </a:spcBef>
            </a:pPr>
            <a:r>
              <a:rPr lang="x-none" sz="1800" dirty="0"/>
              <a:t>El hacer clic al fondo del cuadro en “</a:t>
            </a:r>
            <a:r>
              <a:rPr lang="x-none" sz="1800" b="1" dirty="0"/>
              <a:t>List of Links</a:t>
            </a:r>
            <a:r>
              <a:rPr lang="x-none" sz="1800" dirty="0"/>
              <a:t>” o en “</a:t>
            </a:r>
            <a:r>
              <a:rPr lang="x-none" sz="1800" b="1" dirty="0"/>
              <a:t>List of cURL Commands</a:t>
            </a:r>
            <a:r>
              <a:rPr lang="x-none" sz="1800" dirty="0"/>
              <a:t>” abrirá una nueva pestaña o ventana en su navegador con instrucciones sobre cómo utilizar estas opciones (ver próxima diapositiva) </a:t>
            </a:r>
          </a:p>
        </p:txBody>
      </p:sp>
    </p:spTree>
    <p:extLst>
      <p:ext uri="{BB962C8B-B14F-4D97-AF65-F5344CB8AC3E}">
        <p14:creationId xmlns:p14="http://schemas.microsoft.com/office/powerpoint/2010/main" val="509665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Descargando Desde </a:t>
            </a:r>
            <a:r>
              <a:rPr lang="es-ES_tradnl" noProof="0" dirty="0" err="1"/>
              <a:t>Worldview</a:t>
            </a:r>
            <a:r>
              <a:rPr lang="es-ES_tradnl" noProof="0" dirty="0"/>
              <a:t>: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888" y="1130282"/>
            <a:ext cx="5805487" cy="3874717"/>
          </a:xfrm>
        </p:spPr>
      </p:pic>
      <p:sp>
        <p:nvSpPr>
          <p:cNvPr id="8" name="Content Placeholder 7"/>
          <p:cNvSpPr>
            <a:spLocks noGrp="1"/>
          </p:cNvSpPr>
          <p:nvPr>
            <p:ph sz="quarter" idx="11"/>
          </p:nvPr>
        </p:nvSpPr>
        <p:spPr/>
        <p:txBody>
          <a:bodyPr/>
          <a:lstStyle/>
          <a:p>
            <a:endParaRPr lang="en-US"/>
          </a:p>
        </p:txBody>
      </p:sp>
      <p:pic>
        <p:nvPicPr>
          <p:cNvPr id="11" name="Content Placeholder 6"/>
          <p:cNvPicPr>
            <a:picLocks noGrp="1" noChangeAspect="1"/>
          </p:cNvPicPr>
          <p:nvPr>
            <p:ph idx="12"/>
          </p:nvPr>
        </p:nvPicPr>
        <p:blipFill rotWithShape="1">
          <a:blip r:embed="rId3">
            <a:extLst>
              <a:ext uri="{28A0092B-C50C-407E-A947-70E740481C1C}">
                <a14:useLocalDpi xmlns:a14="http://schemas.microsoft.com/office/drawing/2010/main"/>
              </a:ext>
            </a:extLst>
          </a:blip>
          <a:srcRect b="-6473"/>
          <a:stretch/>
        </p:blipFill>
        <p:spPr>
          <a:xfrm>
            <a:off x="6140450" y="1130282"/>
            <a:ext cx="5805488" cy="3874689"/>
          </a:xfrm>
          <a:solidFill>
            <a:srgbClr val="181C1F"/>
          </a:solidFill>
        </p:spPr>
      </p:pic>
    </p:spTree>
    <p:extLst>
      <p:ext uri="{BB962C8B-B14F-4D97-AF65-F5344CB8AC3E}">
        <p14:creationId xmlns:p14="http://schemas.microsoft.com/office/powerpoint/2010/main" val="688804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dirty="0"/>
              <a:t>Búsqueda y Acceso a Datos de SMAP desde </a:t>
            </a:r>
            <a:r>
              <a:rPr lang="es-ES_tradnl" noProof="0" dirty="0" err="1"/>
              <a:t>Earthdata</a:t>
            </a:r>
            <a:r>
              <a:rPr lang="es-ES_tradnl" noProof="0" dirty="0"/>
              <a:t> </a:t>
            </a:r>
            <a:r>
              <a:rPr lang="es-ES_tradnl" noProof="0" dirty="0" err="1"/>
              <a:t>Search</a:t>
            </a:r>
            <a:endParaRPr lang="es-ES_tradnl" noProof="0" dirty="0"/>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42023" y="1130299"/>
            <a:ext cx="10531547" cy="5187845"/>
          </a:xfrm>
        </p:spPr>
      </p:pic>
      <p:grpSp>
        <p:nvGrpSpPr>
          <p:cNvPr id="23" name="Group 22"/>
          <p:cNvGrpSpPr/>
          <p:nvPr/>
        </p:nvGrpSpPr>
        <p:grpSpPr>
          <a:xfrm>
            <a:off x="609446" y="1219201"/>
            <a:ext cx="11337126" cy="5163975"/>
            <a:chOff x="609446" y="1219201"/>
            <a:chExt cx="11337126" cy="5163975"/>
          </a:xfrm>
        </p:grpSpPr>
        <p:cxnSp>
          <p:nvCxnSpPr>
            <p:cNvPr id="8" name="Straight Arrow Connector 7"/>
            <p:cNvCxnSpPr>
              <a:cxnSpLocks/>
            </p:cNvCxnSpPr>
            <p:nvPr/>
          </p:nvCxnSpPr>
          <p:spPr>
            <a:xfrm flipV="1">
              <a:off x="10810013" y="1219201"/>
              <a:ext cx="8799" cy="557458"/>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09446" y="4621452"/>
              <a:ext cx="1211616" cy="923330"/>
            </a:xfrm>
            <a:prstGeom prst="rect">
              <a:avLst/>
            </a:prstGeom>
            <a:solidFill>
              <a:schemeClr val="bg1">
                <a:alpha val="90000"/>
              </a:schemeClr>
            </a:solidFill>
          </p:spPr>
          <p:txBody>
            <a:bodyPr wrap="square" lIns="0" rIns="0" rtlCol="0">
              <a:spAutoFit/>
            </a:bodyPr>
            <a:lstStyle/>
            <a:p>
              <a:pPr algn="ctr">
                <a:spcBef>
                  <a:spcPts val="1000"/>
                </a:spcBef>
              </a:pPr>
              <a:r>
                <a:rPr lang="x-none" sz="1800" dirty="0"/>
                <a:t>Panel de filtros delanteros</a:t>
              </a:r>
            </a:p>
          </p:txBody>
        </p:sp>
        <p:sp>
          <p:nvSpPr>
            <p:cNvPr id="11" name="TextBox 10"/>
            <p:cNvSpPr txBox="1"/>
            <p:nvPr/>
          </p:nvSpPr>
          <p:spPr>
            <a:xfrm>
              <a:off x="4058558" y="5688858"/>
              <a:ext cx="2362200" cy="646331"/>
            </a:xfrm>
            <a:prstGeom prst="rect">
              <a:avLst/>
            </a:prstGeom>
            <a:solidFill>
              <a:schemeClr val="bg1">
                <a:alpha val="90000"/>
              </a:schemeClr>
            </a:solidFill>
          </p:spPr>
          <p:txBody>
            <a:bodyPr wrap="square" rtlCol="0">
              <a:spAutoFit/>
            </a:bodyPr>
            <a:lstStyle/>
            <a:p>
              <a:pPr algn="ctr">
                <a:spcBef>
                  <a:spcPts val="1000"/>
                </a:spcBef>
              </a:pPr>
              <a:r>
                <a:rPr lang="x-none" sz="1800" dirty="0"/>
                <a:t>Panel de colecciones</a:t>
              </a:r>
            </a:p>
          </p:txBody>
        </p:sp>
        <p:sp>
          <p:nvSpPr>
            <p:cNvPr id="13" name="TextBox 12"/>
            <p:cNvSpPr txBox="1"/>
            <p:nvPr/>
          </p:nvSpPr>
          <p:spPr>
            <a:xfrm>
              <a:off x="2179320" y="1776659"/>
              <a:ext cx="2543492" cy="923330"/>
            </a:xfrm>
            <a:prstGeom prst="rect">
              <a:avLst/>
            </a:prstGeom>
            <a:solidFill>
              <a:schemeClr val="bg1">
                <a:alpha val="90000"/>
              </a:schemeClr>
            </a:solidFill>
          </p:spPr>
          <p:txBody>
            <a:bodyPr wrap="square" lIns="0" rtlCol="0">
              <a:spAutoFit/>
            </a:bodyPr>
            <a:lstStyle/>
            <a:p>
              <a:pPr algn="ctr">
                <a:spcBef>
                  <a:spcPts val="1000"/>
                </a:spcBef>
              </a:pPr>
              <a:r>
                <a:rPr lang="x-none" sz="1800" dirty="0"/>
                <a:t>Búsqueda por palabra clave y opciones de filtración</a:t>
              </a:r>
            </a:p>
          </p:txBody>
        </p:sp>
        <p:sp>
          <p:nvSpPr>
            <p:cNvPr id="14" name="TextBox 13"/>
            <p:cNvSpPr txBox="1"/>
            <p:nvPr/>
          </p:nvSpPr>
          <p:spPr>
            <a:xfrm>
              <a:off x="8997906" y="1776659"/>
              <a:ext cx="2948666" cy="923330"/>
            </a:xfrm>
            <a:prstGeom prst="rect">
              <a:avLst/>
            </a:prstGeom>
            <a:solidFill>
              <a:schemeClr val="bg1">
                <a:alpha val="90000"/>
              </a:schemeClr>
            </a:solidFill>
          </p:spPr>
          <p:txBody>
            <a:bodyPr wrap="square" rtlCol="0">
              <a:spAutoFit/>
            </a:bodyPr>
            <a:lstStyle/>
            <a:p>
              <a:pPr algn="ctr">
                <a:spcBef>
                  <a:spcPts val="1000"/>
                </a:spcBef>
              </a:pPr>
              <a:r>
                <a:rPr lang="x-none" sz="1800" dirty="0"/>
                <a:t>Haga clic para pedir ayuda o enviar un comentario</a:t>
              </a:r>
            </a:p>
          </p:txBody>
        </p:sp>
        <p:cxnSp>
          <p:nvCxnSpPr>
            <p:cNvPr id="17" name="Straight Arrow Connector 16"/>
            <p:cNvCxnSpPr>
              <a:cxnSpLocks/>
            </p:cNvCxnSpPr>
            <p:nvPr/>
          </p:nvCxnSpPr>
          <p:spPr>
            <a:xfrm>
              <a:off x="8816756" y="1497931"/>
              <a:ext cx="1331496"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707796" y="1398939"/>
              <a:ext cx="3108960" cy="646331"/>
            </a:xfrm>
            <a:prstGeom prst="rect">
              <a:avLst/>
            </a:prstGeom>
            <a:solidFill>
              <a:schemeClr val="bg1">
                <a:alpha val="90000"/>
              </a:schemeClr>
            </a:solidFill>
          </p:spPr>
          <p:txBody>
            <a:bodyPr wrap="square" rtlCol="0">
              <a:spAutoFit/>
            </a:bodyPr>
            <a:lstStyle/>
            <a:p>
              <a:pPr>
                <a:spcBef>
                  <a:spcPts val="1000"/>
                </a:spcBef>
              </a:pPr>
              <a:r>
                <a:rPr lang="x-none" sz="1800" dirty="0"/>
                <a:t>Haga clic para ingresar en Earthdata</a:t>
              </a:r>
            </a:p>
          </p:txBody>
        </p:sp>
        <p:cxnSp>
          <p:nvCxnSpPr>
            <p:cNvPr id="20" name="Straight Arrow Connector 19"/>
            <p:cNvCxnSpPr/>
            <p:nvPr/>
          </p:nvCxnSpPr>
          <p:spPr>
            <a:xfrm flipV="1">
              <a:off x="10552112" y="5275181"/>
              <a:ext cx="257901" cy="50783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189912" y="5459846"/>
              <a:ext cx="2362200" cy="923330"/>
            </a:xfrm>
            <a:prstGeom prst="rect">
              <a:avLst/>
            </a:prstGeom>
            <a:solidFill>
              <a:schemeClr val="bg1">
                <a:alpha val="90000"/>
              </a:schemeClr>
            </a:solidFill>
          </p:spPr>
          <p:txBody>
            <a:bodyPr wrap="square" rtlCol="0">
              <a:spAutoFit/>
            </a:bodyPr>
            <a:lstStyle/>
            <a:p>
              <a:pPr algn="ctr">
                <a:spcBef>
                  <a:spcPts val="1000"/>
                </a:spcBef>
              </a:pPr>
              <a:r>
                <a:rPr lang="x-none" sz="1800" dirty="0"/>
                <a:t>Agregue esta colección a un proyecto</a:t>
              </a:r>
            </a:p>
          </p:txBody>
        </p:sp>
      </p:grpSp>
    </p:spTree>
    <p:extLst>
      <p:ext uri="{BB962C8B-B14F-4D97-AF65-F5344CB8AC3E}">
        <p14:creationId xmlns:p14="http://schemas.microsoft.com/office/powerpoint/2010/main" val="1299636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dirty="0"/>
              <a:t>Explorando la Interfaz de </a:t>
            </a:r>
            <a:r>
              <a:rPr lang="es-ES_tradnl" noProof="0" dirty="0" err="1"/>
              <a:t>Earthdata</a:t>
            </a:r>
            <a:r>
              <a:rPr lang="es-ES_tradnl" noProof="0" dirty="0"/>
              <a:t> </a:t>
            </a:r>
            <a:r>
              <a:rPr lang="es-ES_tradnl" noProof="0" dirty="0" err="1"/>
              <a:t>Search</a:t>
            </a:r>
            <a:endParaRPr lang="es-ES_tradnl" noProof="0" dirty="0"/>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42023" y="1130299"/>
            <a:ext cx="10531547" cy="5187845"/>
          </a:xfrm>
        </p:spPr>
      </p:pic>
      <p:grpSp>
        <p:nvGrpSpPr>
          <p:cNvPr id="60" name="Group 59"/>
          <p:cNvGrpSpPr/>
          <p:nvPr/>
        </p:nvGrpSpPr>
        <p:grpSpPr>
          <a:xfrm>
            <a:off x="4571137" y="2314796"/>
            <a:ext cx="6546199" cy="3729495"/>
            <a:chOff x="4571137" y="2314796"/>
            <a:chExt cx="6546199" cy="3729495"/>
          </a:xfrm>
        </p:grpSpPr>
        <p:cxnSp>
          <p:nvCxnSpPr>
            <p:cNvPr id="26" name="Straight Arrow Connector 25"/>
            <p:cNvCxnSpPr/>
            <p:nvPr/>
          </p:nvCxnSpPr>
          <p:spPr>
            <a:xfrm flipV="1">
              <a:off x="8992738" y="3840785"/>
              <a:ext cx="511257" cy="310823"/>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cxnSpLocks/>
              <a:stCxn id="28" idx="3"/>
            </p:cNvCxnSpPr>
            <p:nvPr/>
          </p:nvCxnSpPr>
          <p:spPr>
            <a:xfrm flipV="1">
              <a:off x="8770376" y="3798689"/>
              <a:ext cx="492380" cy="1399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9262756" y="3858445"/>
              <a:ext cx="463601" cy="753812"/>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10848423" y="3880688"/>
              <a:ext cx="0" cy="1182526"/>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cxnSpLocks/>
            </p:cNvCxnSpPr>
            <p:nvPr/>
          </p:nvCxnSpPr>
          <p:spPr>
            <a:xfrm>
              <a:off x="9368654" y="3526845"/>
              <a:ext cx="477156" cy="240474"/>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p:cNvCxnSpPr>
            <p:nvPr/>
          </p:nvCxnSpPr>
          <p:spPr>
            <a:xfrm>
              <a:off x="9584309" y="3127737"/>
              <a:ext cx="396303" cy="61354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cxnSpLocks/>
            </p:cNvCxnSpPr>
            <p:nvPr/>
          </p:nvCxnSpPr>
          <p:spPr>
            <a:xfrm>
              <a:off x="10173090" y="2704034"/>
              <a:ext cx="0" cy="1063285"/>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8770376" y="5120961"/>
              <a:ext cx="2346960" cy="923330"/>
            </a:xfrm>
            <a:prstGeom prst="rect">
              <a:avLst/>
            </a:prstGeom>
            <a:solidFill>
              <a:schemeClr val="bg1">
                <a:alpha val="90000"/>
              </a:schemeClr>
            </a:solidFill>
          </p:spPr>
          <p:txBody>
            <a:bodyPr wrap="square" rtlCol="0">
              <a:spAutoFit/>
            </a:bodyPr>
            <a:lstStyle/>
            <a:p>
              <a:pPr>
                <a:spcBef>
                  <a:spcPts val="1000"/>
                </a:spcBef>
              </a:pPr>
              <a:r>
                <a:rPr lang="x-none" sz="1800" dirty="0"/>
                <a:t>Mostrar opciones para la capa de base del mapa</a:t>
              </a:r>
            </a:p>
          </p:txBody>
        </p:sp>
        <p:sp>
          <p:nvSpPr>
            <p:cNvPr id="28" name="TextBox 27"/>
            <p:cNvSpPr txBox="1"/>
            <p:nvPr/>
          </p:nvSpPr>
          <p:spPr>
            <a:xfrm>
              <a:off x="4571137" y="3628013"/>
              <a:ext cx="4199239" cy="369332"/>
            </a:xfrm>
            <a:prstGeom prst="rect">
              <a:avLst/>
            </a:prstGeom>
            <a:solidFill>
              <a:schemeClr val="bg1">
                <a:alpha val="90000"/>
              </a:schemeClr>
            </a:solidFill>
          </p:spPr>
          <p:txBody>
            <a:bodyPr wrap="square" rtlCol="0">
              <a:spAutoFit/>
            </a:bodyPr>
            <a:lstStyle/>
            <a:p>
              <a:pPr>
                <a:spcBef>
                  <a:spcPts val="1000"/>
                </a:spcBef>
              </a:pPr>
              <a:r>
                <a:rPr lang="x-none" sz="1800" dirty="0"/>
                <a:t>Buscar por coordenadas espaciales</a:t>
              </a:r>
            </a:p>
          </p:txBody>
        </p:sp>
        <p:sp>
          <p:nvSpPr>
            <p:cNvPr id="33" name="TextBox 32"/>
            <p:cNvSpPr txBox="1"/>
            <p:nvPr/>
          </p:nvSpPr>
          <p:spPr>
            <a:xfrm>
              <a:off x="4817327" y="4120275"/>
              <a:ext cx="4199239" cy="369332"/>
            </a:xfrm>
            <a:prstGeom prst="rect">
              <a:avLst/>
            </a:prstGeom>
            <a:solidFill>
              <a:schemeClr val="bg1">
                <a:alpha val="90000"/>
              </a:schemeClr>
            </a:solidFill>
          </p:spPr>
          <p:txBody>
            <a:bodyPr wrap="square" rtlCol="0">
              <a:spAutoFit/>
            </a:bodyPr>
            <a:lstStyle/>
            <a:p>
              <a:pPr>
                <a:spcBef>
                  <a:spcPts val="1000"/>
                </a:spcBef>
              </a:pPr>
              <a:r>
                <a:rPr lang="x-none" sz="1800" dirty="0"/>
                <a:t>Buscar de por  rectángulo espacial</a:t>
              </a:r>
            </a:p>
          </p:txBody>
        </p:sp>
        <p:sp>
          <p:nvSpPr>
            <p:cNvPr id="34" name="TextBox 33"/>
            <p:cNvSpPr txBox="1"/>
            <p:nvPr/>
          </p:nvSpPr>
          <p:spPr>
            <a:xfrm>
              <a:off x="6094412" y="4581949"/>
              <a:ext cx="3418639" cy="369332"/>
            </a:xfrm>
            <a:prstGeom prst="rect">
              <a:avLst/>
            </a:prstGeom>
            <a:solidFill>
              <a:schemeClr val="bg1">
                <a:alpha val="90000"/>
              </a:schemeClr>
            </a:solidFill>
          </p:spPr>
          <p:txBody>
            <a:bodyPr wrap="square" rtlCol="0">
              <a:spAutoFit/>
            </a:bodyPr>
            <a:lstStyle/>
            <a:p>
              <a:pPr>
                <a:spcBef>
                  <a:spcPts val="1000"/>
                </a:spcBef>
              </a:pPr>
              <a:r>
                <a:rPr lang="x-none" sz="1800" dirty="0"/>
                <a:t>Buscar por polígono espacial</a:t>
              </a:r>
            </a:p>
          </p:txBody>
        </p:sp>
        <p:sp>
          <p:nvSpPr>
            <p:cNvPr id="45" name="TextBox 44"/>
            <p:cNvSpPr txBox="1"/>
            <p:nvPr/>
          </p:nvSpPr>
          <p:spPr>
            <a:xfrm>
              <a:off x="6312002" y="3212510"/>
              <a:ext cx="3117439" cy="369332"/>
            </a:xfrm>
            <a:prstGeom prst="rect">
              <a:avLst/>
            </a:prstGeom>
            <a:solidFill>
              <a:schemeClr val="bg1">
                <a:alpha val="90000"/>
              </a:schemeClr>
            </a:solidFill>
          </p:spPr>
          <p:txBody>
            <a:bodyPr wrap="square" rtlCol="0">
              <a:spAutoFit/>
            </a:bodyPr>
            <a:lstStyle/>
            <a:p>
              <a:pPr>
                <a:spcBef>
                  <a:spcPts val="1000"/>
                </a:spcBef>
              </a:pPr>
              <a:r>
                <a:rPr lang="x-none" sz="1800" dirty="0"/>
                <a:t>Estereográfico </a:t>
              </a:r>
              <a:r>
                <a:rPr lang="x-none" sz="1800" dirty="0" err="1"/>
                <a:t>Nor</a:t>
              </a:r>
              <a:r>
                <a:rPr lang="x-none" sz="1800" dirty="0"/>
                <a:t>-polar</a:t>
              </a:r>
            </a:p>
          </p:txBody>
        </p:sp>
        <p:sp>
          <p:nvSpPr>
            <p:cNvPr id="46" name="TextBox 45"/>
            <p:cNvSpPr txBox="1"/>
            <p:nvPr/>
          </p:nvSpPr>
          <p:spPr>
            <a:xfrm>
              <a:off x="5874860" y="2758405"/>
              <a:ext cx="3709449" cy="369332"/>
            </a:xfrm>
            <a:prstGeom prst="rect">
              <a:avLst/>
            </a:prstGeom>
            <a:solidFill>
              <a:schemeClr val="bg1">
                <a:alpha val="90000"/>
              </a:schemeClr>
            </a:solidFill>
          </p:spPr>
          <p:txBody>
            <a:bodyPr wrap="square" rtlCol="0">
              <a:spAutoFit/>
            </a:bodyPr>
            <a:lstStyle/>
            <a:p>
              <a:pPr>
                <a:spcBef>
                  <a:spcPts val="1000"/>
                </a:spcBef>
              </a:pPr>
              <a:r>
                <a:rPr lang="x-none" sz="1800" dirty="0"/>
                <a:t>Geográfico (equirrectangular)</a:t>
              </a:r>
            </a:p>
          </p:txBody>
        </p:sp>
        <p:sp>
          <p:nvSpPr>
            <p:cNvPr id="47" name="TextBox 46"/>
            <p:cNvSpPr txBox="1"/>
            <p:nvPr/>
          </p:nvSpPr>
          <p:spPr>
            <a:xfrm>
              <a:off x="7690687" y="2314796"/>
              <a:ext cx="2991168" cy="369332"/>
            </a:xfrm>
            <a:prstGeom prst="rect">
              <a:avLst/>
            </a:prstGeom>
            <a:solidFill>
              <a:schemeClr val="bg1">
                <a:alpha val="90000"/>
              </a:schemeClr>
            </a:solidFill>
          </p:spPr>
          <p:txBody>
            <a:bodyPr wrap="square" rtlCol="0">
              <a:spAutoFit/>
            </a:bodyPr>
            <a:lstStyle/>
            <a:p>
              <a:pPr>
                <a:spcBef>
                  <a:spcPts val="1000"/>
                </a:spcBef>
              </a:pPr>
              <a:r>
                <a:rPr lang="x-none" sz="1800" dirty="0"/>
                <a:t>Estereográfico Sud-polar</a:t>
              </a:r>
            </a:p>
          </p:txBody>
        </p:sp>
      </p:grpSp>
    </p:spTree>
    <p:extLst>
      <p:ext uri="{BB962C8B-B14F-4D97-AF65-F5344CB8AC3E}">
        <p14:creationId xmlns:p14="http://schemas.microsoft.com/office/powerpoint/2010/main" val="1328204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noProof="0" dirty="0"/>
              <a:t>Resumen de los Productos de SMAP</a:t>
            </a:r>
          </a:p>
        </p:txBody>
      </p:sp>
    </p:spTree>
    <p:extLst>
      <p:ext uri="{BB962C8B-B14F-4D97-AF65-F5344CB8AC3E}">
        <p14:creationId xmlns:p14="http://schemas.microsoft.com/office/powerpoint/2010/main" val="334948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s-ES_tradnl" noProof="0" dirty="0"/>
              <a:t>Explorando la Interfaz de </a:t>
            </a:r>
            <a:r>
              <a:rPr lang="es-ES_tradnl" noProof="0" dirty="0" err="1"/>
              <a:t>Earthdata</a:t>
            </a:r>
            <a:r>
              <a:rPr lang="es-ES_tradnl" noProof="0" dirty="0"/>
              <a:t> </a:t>
            </a:r>
            <a:r>
              <a:rPr lang="es-ES_tradnl" noProof="0" dirty="0" err="1"/>
              <a:t>Search</a:t>
            </a:r>
            <a:endParaRPr lang="es-ES_tradnl" noProof="0" dirty="0"/>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42023" y="1130299"/>
            <a:ext cx="10531547" cy="5187845"/>
          </a:xfrm>
        </p:spPr>
      </p:pic>
      <p:grpSp>
        <p:nvGrpSpPr>
          <p:cNvPr id="76" name="Group 75"/>
          <p:cNvGrpSpPr/>
          <p:nvPr/>
        </p:nvGrpSpPr>
        <p:grpSpPr>
          <a:xfrm>
            <a:off x="1099968" y="1583605"/>
            <a:ext cx="9795045" cy="2521593"/>
            <a:chOff x="1099968" y="1583605"/>
            <a:chExt cx="9795045" cy="2521593"/>
          </a:xfrm>
        </p:grpSpPr>
        <p:cxnSp>
          <p:nvCxnSpPr>
            <p:cNvPr id="61" name="Straight Arrow Connector 60"/>
            <p:cNvCxnSpPr/>
            <p:nvPr/>
          </p:nvCxnSpPr>
          <p:spPr>
            <a:xfrm>
              <a:off x="9066212" y="3017959"/>
              <a:ext cx="0" cy="721605"/>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8373727" y="2371628"/>
              <a:ext cx="2521286" cy="646331"/>
            </a:xfrm>
            <a:prstGeom prst="rect">
              <a:avLst/>
            </a:prstGeom>
            <a:solidFill>
              <a:schemeClr val="bg1">
                <a:alpha val="90000"/>
              </a:schemeClr>
            </a:solidFill>
          </p:spPr>
          <p:txBody>
            <a:bodyPr wrap="square" rtlCol="0">
              <a:spAutoFit/>
            </a:bodyPr>
            <a:lstStyle/>
            <a:p>
              <a:pPr>
                <a:spcBef>
                  <a:spcPts val="1000"/>
                </a:spcBef>
              </a:pPr>
              <a:r>
                <a:rPr lang="x-none" sz="1800" dirty="0"/>
                <a:t>Editar o borrar límites de filtros espaciales</a:t>
              </a:r>
            </a:p>
          </p:txBody>
        </p:sp>
        <p:cxnSp>
          <p:nvCxnSpPr>
            <p:cNvPr id="65" name="Straight Arrow Connector 64"/>
            <p:cNvCxnSpPr/>
            <p:nvPr/>
          </p:nvCxnSpPr>
          <p:spPr>
            <a:xfrm flipV="1">
              <a:off x="3705740" y="1583605"/>
              <a:ext cx="331272" cy="256288"/>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V="1">
              <a:off x="4494209" y="1653970"/>
              <a:ext cx="3" cy="977448"/>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flipV="1">
              <a:off x="4837110" y="1583606"/>
              <a:ext cx="689058" cy="468936"/>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1099968" y="1839893"/>
              <a:ext cx="2632243" cy="877163"/>
            </a:xfrm>
            <a:prstGeom prst="rect">
              <a:avLst/>
            </a:prstGeom>
            <a:solidFill>
              <a:schemeClr val="bg1">
                <a:alpha val="90000"/>
              </a:schemeClr>
            </a:solidFill>
          </p:spPr>
          <p:txBody>
            <a:bodyPr wrap="square" lIns="0" tIns="0" rIns="0" rtlCol="0">
              <a:spAutoFit/>
            </a:bodyPr>
            <a:lstStyle/>
            <a:p>
              <a:pPr>
                <a:spcBef>
                  <a:spcPts val="1000"/>
                </a:spcBef>
              </a:pPr>
              <a:r>
                <a:rPr lang="x-none" sz="1800" spc="-30" dirty="0"/>
                <a:t>Visualizar filtros temporales y espaciales una vez configurados</a:t>
              </a:r>
            </a:p>
          </p:txBody>
        </p:sp>
        <p:sp>
          <p:nvSpPr>
            <p:cNvPr id="69" name="TextBox 68"/>
            <p:cNvSpPr txBox="1"/>
            <p:nvPr/>
          </p:nvSpPr>
          <p:spPr>
            <a:xfrm>
              <a:off x="3201068" y="2627870"/>
              <a:ext cx="2632243" cy="1477328"/>
            </a:xfrm>
            <a:prstGeom prst="rect">
              <a:avLst/>
            </a:prstGeom>
            <a:solidFill>
              <a:schemeClr val="bg1">
                <a:alpha val="90000"/>
              </a:schemeClr>
            </a:solidFill>
          </p:spPr>
          <p:txBody>
            <a:bodyPr wrap="square" rtlCol="0">
              <a:spAutoFit/>
            </a:bodyPr>
            <a:lstStyle/>
            <a:p>
              <a:pPr>
                <a:spcBef>
                  <a:spcPts val="1000"/>
                </a:spcBef>
              </a:pPr>
              <a:r>
                <a:rPr lang="x-none" sz="1800" dirty="0"/>
                <a:t>Recortar datos por polígono, punta, rectángulo, archivo o coordenadas cuadriculares</a:t>
              </a:r>
            </a:p>
          </p:txBody>
        </p:sp>
        <p:sp>
          <p:nvSpPr>
            <p:cNvPr id="72" name="TextBox 71"/>
            <p:cNvSpPr txBox="1"/>
            <p:nvPr/>
          </p:nvSpPr>
          <p:spPr>
            <a:xfrm>
              <a:off x="5526168" y="1779939"/>
              <a:ext cx="2847559" cy="369332"/>
            </a:xfrm>
            <a:prstGeom prst="rect">
              <a:avLst/>
            </a:prstGeom>
            <a:solidFill>
              <a:schemeClr val="bg1">
                <a:alpha val="90000"/>
              </a:schemeClr>
            </a:solidFill>
          </p:spPr>
          <p:txBody>
            <a:bodyPr wrap="square" rtlCol="0">
              <a:spAutoFit/>
            </a:bodyPr>
            <a:lstStyle/>
            <a:p>
              <a:pPr>
                <a:spcBef>
                  <a:spcPts val="1000"/>
                </a:spcBef>
              </a:pPr>
              <a:r>
                <a:rPr lang="x-none" sz="1800" dirty="0"/>
                <a:t>Borrar selección o filtros</a:t>
              </a:r>
            </a:p>
          </p:txBody>
        </p:sp>
      </p:grpSp>
    </p:spTree>
    <p:extLst>
      <p:ext uri="{BB962C8B-B14F-4D97-AF65-F5344CB8AC3E}">
        <p14:creationId xmlns:p14="http://schemas.microsoft.com/office/powerpoint/2010/main" val="740944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Cómo Buscar y Acceder Datos de SMAP Desde </a:t>
            </a:r>
            <a:r>
              <a:rPr lang="es-ES_tradnl" noProof="0" dirty="0" err="1"/>
              <a:t>Earthdata</a:t>
            </a:r>
            <a:r>
              <a:rPr lang="es-ES_tradnl" noProof="0" dirty="0"/>
              <a:t> </a:t>
            </a:r>
            <a:r>
              <a:rPr lang="es-ES_tradnl" noProof="0" dirty="0" err="1"/>
              <a:t>Search</a:t>
            </a:r>
            <a:endParaRPr lang="es-ES_tradnl" noProof="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2252" y="1139439"/>
            <a:ext cx="11704320" cy="5085237"/>
          </a:xfrm>
        </p:spPr>
      </p:pic>
      <p:cxnSp>
        <p:nvCxnSpPr>
          <p:cNvPr id="13" name="Straight Arrow Connector 12"/>
          <p:cNvCxnSpPr/>
          <p:nvPr/>
        </p:nvCxnSpPr>
        <p:spPr>
          <a:xfrm flipV="1">
            <a:off x="11059048" y="4779926"/>
            <a:ext cx="659233" cy="5334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998662" y="4968118"/>
            <a:ext cx="3092293" cy="1323439"/>
          </a:xfrm>
          <a:prstGeom prst="rect">
            <a:avLst/>
          </a:prstGeom>
          <a:solidFill>
            <a:schemeClr val="bg1">
              <a:alpha val="90000"/>
            </a:schemeClr>
          </a:solidFill>
        </p:spPr>
        <p:txBody>
          <a:bodyPr wrap="square" rtlCol="0">
            <a:spAutoFit/>
          </a:bodyPr>
          <a:lstStyle/>
          <a:p>
            <a:pPr>
              <a:spcBef>
                <a:spcPts val="1000"/>
              </a:spcBef>
            </a:pPr>
            <a:r>
              <a:rPr lang="x-none" sz="2000" dirty="0"/>
              <a:t>Hacer clic en el símbolo de – removerá esta colección de su conjunto de datos</a:t>
            </a:r>
          </a:p>
        </p:txBody>
      </p:sp>
      <p:sp>
        <p:nvSpPr>
          <p:cNvPr id="15" name="TextBox 14"/>
          <p:cNvSpPr txBox="1"/>
          <p:nvPr/>
        </p:nvSpPr>
        <p:spPr>
          <a:xfrm>
            <a:off x="6723621" y="1261340"/>
            <a:ext cx="3092293" cy="1015663"/>
          </a:xfrm>
          <a:prstGeom prst="rect">
            <a:avLst/>
          </a:prstGeom>
          <a:solidFill>
            <a:schemeClr val="bg1">
              <a:alpha val="90000"/>
            </a:schemeClr>
          </a:solidFill>
        </p:spPr>
        <p:txBody>
          <a:bodyPr wrap="square" rtlCol="0">
            <a:spAutoFit/>
          </a:bodyPr>
          <a:lstStyle/>
          <a:p>
            <a:pPr>
              <a:spcBef>
                <a:spcPts val="1000"/>
              </a:spcBef>
            </a:pPr>
            <a:r>
              <a:rPr lang="x-none" sz="2000" spc="-100" dirty="0"/>
              <a:t>Haga clic para guardar esta configuración como un proyecto</a:t>
            </a:r>
          </a:p>
        </p:txBody>
      </p:sp>
      <p:cxnSp>
        <p:nvCxnSpPr>
          <p:cNvPr id="17" name="Straight Arrow Connector 16"/>
          <p:cNvCxnSpPr/>
          <p:nvPr/>
        </p:nvCxnSpPr>
        <p:spPr>
          <a:xfrm>
            <a:off x="10259070" y="2448844"/>
            <a:ext cx="382588"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9815914" y="1584505"/>
            <a:ext cx="404184"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23621" y="2398904"/>
            <a:ext cx="3535449" cy="1323439"/>
          </a:xfrm>
          <a:prstGeom prst="rect">
            <a:avLst/>
          </a:prstGeom>
          <a:solidFill>
            <a:schemeClr val="bg1">
              <a:alpha val="90000"/>
            </a:schemeClr>
          </a:solidFill>
        </p:spPr>
        <p:txBody>
          <a:bodyPr wrap="square" lIns="0" rIns="0" rtlCol="0">
            <a:spAutoFit/>
          </a:bodyPr>
          <a:lstStyle/>
          <a:p>
            <a:pPr>
              <a:spcBef>
                <a:spcPts val="1000"/>
              </a:spcBef>
            </a:pPr>
            <a:r>
              <a:rPr lang="x-none" sz="2000" spc="-60" dirty="0"/>
              <a:t>Revise sus datos de contacto, pedidos recientes, proyectos guardados o salga de su cuenta</a:t>
            </a:r>
          </a:p>
        </p:txBody>
      </p:sp>
      <p:sp>
        <p:nvSpPr>
          <p:cNvPr id="20" name="TextBox 19"/>
          <p:cNvSpPr txBox="1"/>
          <p:nvPr/>
        </p:nvSpPr>
        <p:spPr>
          <a:xfrm>
            <a:off x="377250" y="1261340"/>
            <a:ext cx="6186836" cy="2375009"/>
          </a:xfrm>
          <a:prstGeom prst="rect">
            <a:avLst/>
          </a:prstGeom>
          <a:solidFill>
            <a:schemeClr val="bg1">
              <a:alpha val="90000"/>
            </a:schemeClr>
          </a:solidFill>
        </p:spPr>
        <p:txBody>
          <a:bodyPr wrap="square" rtlCol="0">
            <a:spAutoFit/>
          </a:bodyPr>
          <a:lstStyle/>
          <a:p>
            <a:pPr>
              <a:spcBef>
                <a:spcPts val="1000"/>
              </a:spcBef>
            </a:pPr>
            <a:r>
              <a:rPr lang="x-none" sz="2000" dirty="0"/>
              <a:t>Si Ud. no tiene un nombre de usuario para ingresar a </a:t>
            </a:r>
            <a:r>
              <a:rPr lang="x-none" sz="2000" dirty="0" err="1"/>
              <a:t>Earthdata</a:t>
            </a:r>
            <a:r>
              <a:rPr lang="x-none" sz="2000" dirty="0"/>
              <a:t>, deberá registrarse antes de poder realizar su pedido de datos. </a:t>
            </a:r>
          </a:p>
          <a:p>
            <a:pPr>
              <a:spcBef>
                <a:spcPts val="1000"/>
              </a:spcBef>
            </a:pPr>
            <a:r>
              <a:rPr lang="x-none" sz="2000" dirty="0"/>
              <a:t>Una vez que hay ingresado, verá que la interfaz se ve algo diferente. Ahora Ud. puede guardar proyectos, ver otros proyectos que ha guardado y revisar su historial de pedidos</a:t>
            </a:r>
          </a:p>
        </p:txBody>
      </p:sp>
    </p:spTree>
    <p:extLst>
      <p:ext uri="{BB962C8B-B14F-4D97-AF65-F5344CB8AC3E}">
        <p14:creationId xmlns:p14="http://schemas.microsoft.com/office/powerpoint/2010/main" val="92091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7A6CB100-27AB-43EB-9661-2A2A11EFA5EB}"/>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151362" y="1130282"/>
            <a:ext cx="7790208" cy="3390732"/>
          </a:xfrm>
        </p:spPr>
      </p:pic>
      <p:sp>
        <p:nvSpPr>
          <p:cNvPr id="2" name="Title 1"/>
          <p:cNvSpPr>
            <a:spLocks noGrp="1"/>
          </p:cNvSpPr>
          <p:nvPr>
            <p:ph type="title"/>
          </p:nvPr>
        </p:nvSpPr>
        <p:spPr>
          <a:xfrm>
            <a:off x="242252" y="276992"/>
            <a:ext cx="11704320" cy="576299"/>
          </a:xfrm>
        </p:spPr>
        <p:txBody>
          <a:bodyPr/>
          <a:lstStyle/>
          <a:p>
            <a:r>
              <a:rPr lang="es-ES_tradnl" noProof="0" dirty="0"/>
              <a:t>Configure el Filtro de Búsqueda Temporal</a:t>
            </a:r>
          </a:p>
        </p:txBody>
      </p:sp>
      <p:sp>
        <p:nvSpPr>
          <p:cNvPr id="5" name="Content Placeholder 4"/>
          <p:cNvSpPr>
            <a:spLocks noGrp="1"/>
          </p:cNvSpPr>
          <p:nvPr>
            <p:ph idx="4294967295"/>
          </p:nvPr>
        </p:nvSpPr>
        <p:spPr>
          <a:xfrm>
            <a:off x="242251" y="1130283"/>
            <a:ext cx="3914113" cy="5187862"/>
          </a:xfrm>
        </p:spPr>
        <p:txBody>
          <a:bodyPr>
            <a:normAutofit/>
          </a:bodyPr>
          <a:lstStyle/>
          <a:p>
            <a:pPr marL="603478" indent="-457200">
              <a:buFont typeface="+mj-lt"/>
              <a:buAutoNum type="arabicPeriod"/>
            </a:pPr>
            <a:r>
              <a:rPr lang="es-ES_tradnl" sz="2400" noProof="0" dirty="0"/>
              <a:t>Ingrese</a:t>
            </a:r>
          </a:p>
          <a:p>
            <a:pPr marL="603478" indent="-457200">
              <a:buFont typeface="+mj-lt"/>
              <a:buAutoNum type="arabicPeriod"/>
            </a:pPr>
            <a:r>
              <a:rPr lang="es-ES_tradnl" sz="2400" noProof="0" dirty="0"/>
              <a:t>Use la opción “</a:t>
            </a:r>
            <a:r>
              <a:rPr lang="es-ES_tradnl" sz="2400" noProof="0" dirty="0" err="1"/>
              <a:t>Recurring</a:t>
            </a:r>
            <a:r>
              <a:rPr lang="es-ES_tradnl" sz="2400" noProof="0" dirty="0"/>
              <a:t>?” para limitar los gránulos (archivos) que son retornados a las fechas entre el 8 de agosto y el 14 de diciembre de 2015</a:t>
            </a:r>
          </a:p>
        </p:txBody>
      </p:sp>
      <p:cxnSp>
        <p:nvCxnSpPr>
          <p:cNvPr id="6" name="Straight Arrow Connector 5"/>
          <p:cNvCxnSpPr/>
          <p:nvPr/>
        </p:nvCxnSpPr>
        <p:spPr>
          <a:xfrm flipV="1">
            <a:off x="6021181" y="2330112"/>
            <a:ext cx="811633" cy="2286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6021181" y="3547755"/>
            <a:ext cx="0" cy="8382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5276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2099"/>
            <a:ext cx="11704320" cy="5090773"/>
          </a:xfrm>
        </p:spPr>
      </p:pic>
      <p:sp>
        <p:nvSpPr>
          <p:cNvPr id="2" name="Title 1"/>
          <p:cNvSpPr>
            <a:spLocks noGrp="1"/>
          </p:cNvSpPr>
          <p:nvPr>
            <p:ph type="title"/>
          </p:nvPr>
        </p:nvSpPr>
        <p:spPr/>
        <p:txBody>
          <a:bodyPr/>
          <a:lstStyle/>
          <a:p>
            <a:r>
              <a:rPr lang="es-ES_tradnl" noProof="0" dirty="0"/>
              <a:t>Configure el Filtro de Búsqueda Temporal</a:t>
            </a:r>
          </a:p>
        </p:txBody>
      </p:sp>
      <p:sp>
        <p:nvSpPr>
          <p:cNvPr id="4" name="Content Placeholder 3"/>
          <p:cNvSpPr>
            <a:spLocks noGrp="1"/>
          </p:cNvSpPr>
          <p:nvPr>
            <p:ph sz="quarter" idx="11"/>
          </p:nvPr>
        </p:nvSpPr>
        <p:spPr>
          <a:xfrm>
            <a:off x="242252" y="6003286"/>
            <a:ext cx="11704320" cy="314859"/>
          </a:xfrm>
        </p:spPr>
        <p:txBody>
          <a:bodyPr/>
          <a:lstStyle/>
          <a:p>
            <a:endParaRPr lang="en-US"/>
          </a:p>
        </p:txBody>
      </p:sp>
      <p:cxnSp>
        <p:nvCxnSpPr>
          <p:cNvPr id="8" name="Straight Arrow Connector 7"/>
          <p:cNvCxnSpPr/>
          <p:nvPr/>
        </p:nvCxnSpPr>
        <p:spPr>
          <a:xfrm flipV="1">
            <a:off x="3813561" y="1915886"/>
            <a:ext cx="0" cy="64225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351317" y="2558143"/>
            <a:ext cx="2754084" cy="1015663"/>
          </a:xfrm>
          <a:prstGeom prst="rect">
            <a:avLst/>
          </a:prstGeom>
          <a:solidFill>
            <a:schemeClr val="bg1">
              <a:alpha val="90000"/>
            </a:schemeClr>
          </a:solidFill>
        </p:spPr>
        <p:txBody>
          <a:bodyPr wrap="square" rtlCol="0">
            <a:spAutoFit/>
          </a:bodyPr>
          <a:lstStyle/>
          <a:p>
            <a:pPr>
              <a:spcBef>
                <a:spcPts val="1000"/>
              </a:spcBef>
            </a:pPr>
            <a:r>
              <a:rPr lang="x-none" sz="2000" dirty="0"/>
              <a:t>Note la visualización de los detalles de búsqueda temporal</a:t>
            </a:r>
          </a:p>
        </p:txBody>
      </p:sp>
      <p:cxnSp>
        <p:nvCxnSpPr>
          <p:cNvPr id="11" name="Straight Arrow Connector 10"/>
          <p:cNvCxnSpPr/>
          <p:nvPr/>
        </p:nvCxnSpPr>
        <p:spPr>
          <a:xfrm flipH="1" flipV="1">
            <a:off x="3182190" y="4865871"/>
            <a:ext cx="928845"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111035" y="4265707"/>
            <a:ext cx="6077994" cy="1323439"/>
          </a:xfrm>
          <a:prstGeom prst="rect">
            <a:avLst/>
          </a:prstGeom>
          <a:solidFill>
            <a:schemeClr val="bg1">
              <a:alpha val="90000"/>
            </a:schemeClr>
          </a:solidFill>
        </p:spPr>
        <p:txBody>
          <a:bodyPr wrap="square" rtlCol="0">
            <a:spAutoFit/>
          </a:bodyPr>
          <a:lstStyle/>
          <a:p>
            <a:pPr marL="146278" indent="0">
              <a:buNone/>
            </a:pPr>
            <a:r>
              <a:rPr lang="x-none" sz="2000" dirty="0"/>
              <a:t>Note que el número de gránulos ha bajado de 919 a 129</a:t>
            </a:r>
          </a:p>
          <a:p>
            <a:pPr marL="146278" indent="0">
              <a:buNone/>
            </a:pPr>
            <a:r>
              <a:rPr lang="x-none" sz="2000" dirty="0"/>
              <a:t>Configure el filtro de búsqueda espacial sobre  Paraná usando la opción rectángulo</a:t>
            </a:r>
          </a:p>
        </p:txBody>
      </p:sp>
    </p:spTree>
    <p:extLst>
      <p:ext uri="{BB962C8B-B14F-4D97-AF65-F5344CB8AC3E}">
        <p14:creationId xmlns:p14="http://schemas.microsoft.com/office/powerpoint/2010/main" val="1548506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Configure el Filtro de Búsqueda Espacial</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300"/>
            <a:ext cx="11704320" cy="5091602"/>
          </a:xfrm>
        </p:spPr>
      </p:pic>
      <p:sp>
        <p:nvSpPr>
          <p:cNvPr id="11" name="Content Placeholder 10"/>
          <p:cNvSpPr>
            <a:spLocks noGrp="1"/>
          </p:cNvSpPr>
          <p:nvPr>
            <p:ph sz="quarter" idx="11"/>
          </p:nvPr>
        </p:nvSpPr>
        <p:spPr/>
        <p:txBody>
          <a:bodyPr/>
          <a:lstStyle/>
          <a:p>
            <a:endParaRPr lang="en-US"/>
          </a:p>
        </p:txBody>
      </p:sp>
      <p:sp>
        <p:nvSpPr>
          <p:cNvPr id="6" name="TextBox 5"/>
          <p:cNvSpPr txBox="1"/>
          <p:nvPr/>
        </p:nvSpPr>
        <p:spPr>
          <a:xfrm>
            <a:off x="451848" y="2373086"/>
            <a:ext cx="4512038" cy="3298339"/>
          </a:xfrm>
          <a:prstGeom prst="rect">
            <a:avLst/>
          </a:prstGeom>
          <a:solidFill>
            <a:schemeClr val="bg1">
              <a:alpha val="90000"/>
            </a:schemeClr>
          </a:solidFill>
        </p:spPr>
        <p:txBody>
          <a:bodyPr wrap="square" rtlCol="0">
            <a:spAutoFit/>
          </a:bodyPr>
          <a:lstStyle/>
          <a:p>
            <a:pPr>
              <a:spcBef>
                <a:spcPts val="1000"/>
              </a:spcBef>
            </a:pPr>
            <a:r>
              <a:rPr lang="x-none" sz="2000" dirty="0"/>
              <a:t>Cuando se fija la búsqueda espacial, las coordenadas se muestran junto con los detalles de mis especificaciones de búsqueda temporal</a:t>
            </a:r>
          </a:p>
          <a:p>
            <a:pPr>
              <a:spcBef>
                <a:spcPts val="1000"/>
              </a:spcBef>
            </a:pPr>
            <a:r>
              <a:rPr lang="x-none" sz="2000" dirty="0"/>
              <a:t>Agregue el proyecto actual  a su colección y visualícelo. Esto es opcional – Ud. no necesita usar esta funcionalidad de proyecto para ordenar datos</a:t>
            </a:r>
          </a:p>
        </p:txBody>
      </p:sp>
    </p:spTree>
    <p:extLst>
      <p:ext uri="{BB962C8B-B14F-4D97-AF65-F5344CB8AC3E}">
        <p14:creationId xmlns:p14="http://schemas.microsoft.com/office/powerpoint/2010/main" val="1549942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Configure el Filtro de Búsqueda Espacial</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3071"/>
            <a:ext cx="11704320" cy="5091601"/>
          </a:xfrm>
        </p:spPr>
      </p:pic>
      <p:sp>
        <p:nvSpPr>
          <p:cNvPr id="6" name="TextBox 5"/>
          <p:cNvSpPr txBox="1"/>
          <p:nvPr/>
        </p:nvSpPr>
        <p:spPr>
          <a:xfrm>
            <a:off x="876391" y="2449286"/>
            <a:ext cx="4512038" cy="923330"/>
          </a:xfrm>
          <a:prstGeom prst="rect">
            <a:avLst/>
          </a:prstGeom>
          <a:solidFill>
            <a:schemeClr val="bg1">
              <a:alpha val="90000"/>
            </a:schemeClr>
          </a:solidFill>
        </p:spPr>
        <p:txBody>
          <a:bodyPr wrap="square" rtlCol="0">
            <a:spAutoFit/>
          </a:bodyPr>
          <a:lstStyle/>
          <a:p>
            <a:pPr>
              <a:spcBef>
                <a:spcPts val="1000"/>
              </a:spcBef>
            </a:pPr>
            <a:r>
              <a:rPr lang="x-none" sz="1800" dirty="0"/>
              <a:t>Cuando se hace clic en el texto que dice </a:t>
            </a:r>
            <a:r>
              <a:rPr lang="x-none" sz="1800" b="1" dirty="0"/>
              <a:t>8 Granules</a:t>
            </a:r>
            <a:r>
              <a:rPr lang="x-none" sz="1800" dirty="0"/>
              <a:t> el panel cambia para visualizar todos lo 8 gránulos</a:t>
            </a:r>
          </a:p>
        </p:txBody>
      </p:sp>
      <p:cxnSp>
        <p:nvCxnSpPr>
          <p:cNvPr id="7" name="Straight Arrow Connector 6"/>
          <p:cNvCxnSpPr/>
          <p:nvPr/>
        </p:nvCxnSpPr>
        <p:spPr>
          <a:xfrm flipV="1">
            <a:off x="10906982" y="4758452"/>
            <a:ext cx="533904" cy="488462"/>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226953" y="5082435"/>
            <a:ext cx="2680029" cy="646331"/>
          </a:xfrm>
          <a:prstGeom prst="rect">
            <a:avLst/>
          </a:prstGeom>
          <a:solidFill>
            <a:schemeClr val="bg1">
              <a:alpha val="90000"/>
            </a:schemeClr>
          </a:solidFill>
        </p:spPr>
        <p:txBody>
          <a:bodyPr wrap="square" rtlCol="0">
            <a:spAutoFit/>
          </a:bodyPr>
          <a:lstStyle/>
          <a:p>
            <a:pPr>
              <a:spcBef>
                <a:spcPts val="1000"/>
              </a:spcBef>
            </a:pPr>
            <a:r>
              <a:rPr lang="x-none" sz="1800" dirty="0"/>
              <a:t>Ver detalles de </a:t>
            </a:r>
            <a:r>
              <a:rPr lang="x-none" sz="1800" dirty="0" err="1"/>
              <a:t>collección</a:t>
            </a:r>
            <a:endParaRPr lang="x-none" sz="1800" dirty="0"/>
          </a:p>
        </p:txBody>
      </p:sp>
      <p:cxnSp>
        <p:nvCxnSpPr>
          <p:cNvPr id="9" name="Straight Arrow Connector 8"/>
          <p:cNvCxnSpPr/>
          <p:nvPr/>
        </p:nvCxnSpPr>
        <p:spPr>
          <a:xfrm>
            <a:off x="11566215" y="4294171"/>
            <a:ext cx="196693" cy="343143"/>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572268" y="3647840"/>
            <a:ext cx="3092293" cy="646331"/>
          </a:xfrm>
          <a:prstGeom prst="rect">
            <a:avLst/>
          </a:prstGeom>
          <a:solidFill>
            <a:schemeClr val="bg1">
              <a:alpha val="90000"/>
            </a:schemeClr>
          </a:solidFill>
        </p:spPr>
        <p:txBody>
          <a:bodyPr wrap="square" rtlCol="0">
            <a:spAutoFit/>
          </a:bodyPr>
          <a:lstStyle/>
          <a:p>
            <a:pPr>
              <a:spcBef>
                <a:spcPts val="1000"/>
              </a:spcBef>
            </a:pPr>
            <a:r>
              <a:rPr lang="x-none" sz="1800" dirty="0"/>
              <a:t>Remover colección del proyecto actual</a:t>
            </a:r>
          </a:p>
        </p:txBody>
      </p:sp>
    </p:spTree>
    <p:extLst>
      <p:ext uri="{BB962C8B-B14F-4D97-AF65-F5344CB8AC3E}">
        <p14:creationId xmlns:p14="http://schemas.microsoft.com/office/powerpoint/2010/main" val="2132469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Gránulos Listados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3485"/>
            <a:ext cx="11704320" cy="5090773"/>
          </a:xfrm>
        </p:spPr>
      </p:pic>
      <p:cxnSp>
        <p:nvCxnSpPr>
          <p:cNvPr id="11" name="Straight Arrow Connector 10"/>
          <p:cNvCxnSpPr>
            <a:cxnSpLocks/>
          </p:cNvCxnSpPr>
          <p:nvPr/>
        </p:nvCxnSpPr>
        <p:spPr>
          <a:xfrm flipV="1">
            <a:off x="3222994" y="5119963"/>
            <a:ext cx="743364" cy="507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966358" y="4655099"/>
            <a:ext cx="256462" cy="37691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484076" y="5156804"/>
            <a:ext cx="0" cy="295642"/>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4742209" y="5125042"/>
            <a:ext cx="439392"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75807" y="4935293"/>
            <a:ext cx="2447187" cy="646331"/>
          </a:xfrm>
          <a:prstGeom prst="rect">
            <a:avLst/>
          </a:prstGeom>
          <a:solidFill>
            <a:schemeClr val="bg1">
              <a:alpha val="90000"/>
            </a:schemeClr>
          </a:solidFill>
        </p:spPr>
        <p:txBody>
          <a:bodyPr wrap="square" rtlCol="0">
            <a:spAutoFit/>
          </a:bodyPr>
          <a:lstStyle/>
          <a:p>
            <a:pPr algn="ctr">
              <a:spcBef>
                <a:spcPts val="1000"/>
              </a:spcBef>
            </a:pPr>
            <a:r>
              <a:rPr lang="x-none" sz="1800" dirty="0"/>
              <a:t>Ver detalles de los gránulos</a:t>
            </a:r>
          </a:p>
        </p:txBody>
      </p:sp>
      <p:sp>
        <p:nvSpPr>
          <p:cNvPr id="17" name="TextBox 16"/>
          <p:cNvSpPr txBox="1"/>
          <p:nvPr/>
        </p:nvSpPr>
        <p:spPr>
          <a:xfrm>
            <a:off x="4135735" y="5460849"/>
            <a:ext cx="4208880" cy="707886"/>
          </a:xfrm>
          <a:prstGeom prst="rect">
            <a:avLst/>
          </a:prstGeom>
          <a:solidFill>
            <a:schemeClr val="bg1">
              <a:alpha val="90000"/>
            </a:schemeClr>
          </a:solidFill>
        </p:spPr>
        <p:txBody>
          <a:bodyPr wrap="square" rtlCol="0">
            <a:spAutoFit/>
          </a:bodyPr>
          <a:lstStyle/>
          <a:p>
            <a:pPr>
              <a:spcBef>
                <a:spcPts val="1000"/>
              </a:spcBef>
            </a:pPr>
            <a:r>
              <a:rPr lang="x-none" sz="2000" dirty="0"/>
              <a:t>Configurar y descargar datos de granos individuales</a:t>
            </a:r>
          </a:p>
        </p:txBody>
      </p:sp>
      <p:sp>
        <p:nvSpPr>
          <p:cNvPr id="18" name="TextBox 17"/>
          <p:cNvSpPr txBox="1"/>
          <p:nvPr/>
        </p:nvSpPr>
        <p:spPr>
          <a:xfrm>
            <a:off x="5194139" y="4924407"/>
            <a:ext cx="2447182" cy="400110"/>
          </a:xfrm>
          <a:prstGeom prst="rect">
            <a:avLst/>
          </a:prstGeom>
          <a:solidFill>
            <a:schemeClr val="bg1">
              <a:alpha val="90000"/>
            </a:schemeClr>
          </a:solidFill>
        </p:spPr>
        <p:txBody>
          <a:bodyPr wrap="square" rtlCol="0">
            <a:spAutoFit/>
          </a:bodyPr>
          <a:lstStyle/>
          <a:p>
            <a:pPr>
              <a:spcBef>
                <a:spcPts val="1000"/>
              </a:spcBef>
            </a:pPr>
            <a:r>
              <a:rPr lang="x-none" sz="2000" dirty="0"/>
              <a:t>Remover gránulo</a:t>
            </a:r>
          </a:p>
        </p:txBody>
      </p:sp>
      <p:sp>
        <p:nvSpPr>
          <p:cNvPr id="6" name="TextBox 5"/>
          <p:cNvSpPr txBox="1"/>
          <p:nvPr/>
        </p:nvSpPr>
        <p:spPr>
          <a:xfrm>
            <a:off x="3818736" y="1189097"/>
            <a:ext cx="6832271" cy="2990562"/>
          </a:xfrm>
          <a:prstGeom prst="rect">
            <a:avLst/>
          </a:prstGeom>
          <a:solidFill>
            <a:schemeClr val="bg1">
              <a:alpha val="90000"/>
            </a:schemeClr>
          </a:solidFill>
        </p:spPr>
        <p:txBody>
          <a:bodyPr wrap="square" rtlCol="0">
            <a:spAutoFit/>
          </a:bodyPr>
          <a:lstStyle/>
          <a:p>
            <a:pPr>
              <a:spcBef>
                <a:spcPts val="1000"/>
              </a:spcBef>
            </a:pPr>
            <a:r>
              <a:rPr lang="x-none" sz="2000" dirty="0"/>
              <a:t>Haga clic en el icono de descarga para descargar archivos individuales o el símbolo X para borrar algún archivo de la lista. Como hay bastantes archivos que no nos interesan, podríamos hacer clic en dos de las fechas que nos interesan y hacer una descarga directa. Para este ejemplo, vamos a borrar todos los gránulos que no nos interesan</a:t>
            </a:r>
          </a:p>
          <a:p>
            <a:pPr>
              <a:spcBef>
                <a:spcPts val="1000"/>
              </a:spcBef>
            </a:pPr>
            <a:r>
              <a:rPr lang="x-none" sz="2000" dirty="0"/>
              <a:t>Note que al hacer clic en el nombre de un gránulo se muestra la extensión del archivo en el mapa</a:t>
            </a:r>
          </a:p>
        </p:txBody>
      </p:sp>
      <p:sp>
        <p:nvSpPr>
          <p:cNvPr id="16" name="TextBox 15"/>
          <p:cNvSpPr txBox="1"/>
          <p:nvPr/>
        </p:nvSpPr>
        <p:spPr>
          <a:xfrm>
            <a:off x="1826011" y="4117076"/>
            <a:ext cx="2338056" cy="553998"/>
          </a:xfrm>
          <a:prstGeom prst="rect">
            <a:avLst/>
          </a:prstGeom>
          <a:solidFill>
            <a:schemeClr val="bg1">
              <a:alpha val="90000"/>
            </a:schemeClr>
          </a:solidFill>
        </p:spPr>
        <p:txBody>
          <a:bodyPr wrap="square" tIns="0" rIns="0" bIns="0" rtlCol="0">
            <a:spAutoFit/>
          </a:bodyPr>
          <a:lstStyle/>
          <a:p>
            <a:pPr algn="ctr">
              <a:spcBef>
                <a:spcPts val="1000"/>
              </a:spcBef>
            </a:pPr>
            <a:r>
              <a:rPr lang="x-none" sz="1800" dirty="0"/>
              <a:t>Descargar datos de granos individuales</a:t>
            </a:r>
          </a:p>
        </p:txBody>
      </p:sp>
    </p:spTree>
    <p:extLst>
      <p:ext uri="{BB962C8B-B14F-4D97-AF65-F5344CB8AC3E}">
        <p14:creationId xmlns:p14="http://schemas.microsoft.com/office/powerpoint/2010/main" val="1212354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CCDAE95-467D-480F-B0BB-14F21A82E99F}"/>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938954" y="1138053"/>
            <a:ext cx="8007618" cy="3476648"/>
          </a:xfrm>
        </p:spPr>
      </p:pic>
      <p:sp>
        <p:nvSpPr>
          <p:cNvPr id="2" name="Title 1"/>
          <p:cNvSpPr>
            <a:spLocks noGrp="1"/>
          </p:cNvSpPr>
          <p:nvPr>
            <p:ph type="title"/>
          </p:nvPr>
        </p:nvSpPr>
        <p:spPr>
          <a:xfrm>
            <a:off x="242252" y="276992"/>
            <a:ext cx="11704320" cy="576299"/>
          </a:xfrm>
        </p:spPr>
        <p:txBody>
          <a:bodyPr/>
          <a:lstStyle/>
          <a:p>
            <a:r>
              <a:rPr lang="es-ES_tradnl" noProof="0" dirty="0"/>
              <a:t>Gránulos Eliminados y Listo para Personalizar y Ordenar</a:t>
            </a:r>
          </a:p>
        </p:txBody>
      </p:sp>
      <p:sp>
        <p:nvSpPr>
          <p:cNvPr id="5" name="Content Placeholder 4"/>
          <p:cNvSpPr>
            <a:spLocks noGrp="1"/>
          </p:cNvSpPr>
          <p:nvPr>
            <p:ph idx="4294967295"/>
          </p:nvPr>
        </p:nvSpPr>
        <p:spPr>
          <a:xfrm>
            <a:off x="242251" y="1130283"/>
            <a:ext cx="3914113" cy="5187862"/>
          </a:xfrm>
        </p:spPr>
        <p:txBody>
          <a:bodyPr>
            <a:normAutofit/>
          </a:bodyPr>
          <a:lstStyle/>
          <a:p>
            <a:pPr marL="603478" indent="-457200">
              <a:buFont typeface="+mj-lt"/>
              <a:buAutoNum type="arabicPeriod" startAt="3"/>
            </a:pPr>
            <a:r>
              <a:rPr lang="es-ES_tradnl" sz="2400" spc="-30" noProof="0" dirty="0"/>
              <a:t>Haga clic en el </a:t>
            </a:r>
            <a:br>
              <a:rPr lang="es-ES_tradnl" sz="2400" spc="-30" noProof="0" dirty="0"/>
            </a:br>
            <a:r>
              <a:rPr lang="es-ES_tradnl" sz="2400" spc="-30" noProof="0" dirty="0"/>
              <a:t>icono de descargar (</a:t>
            </a:r>
            <a:r>
              <a:rPr lang="es-ES_tradnl" sz="2400" b="1" spc="-30" noProof="0" dirty="0" err="1"/>
              <a:t>download</a:t>
            </a:r>
            <a:r>
              <a:rPr lang="es-ES_tradnl" sz="2400" spc="-30" noProof="0" dirty="0"/>
              <a:t>) para descargar archivos individuales</a:t>
            </a:r>
          </a:p>
        </p:txBody>
      </p:sp>
      <p:cxnSp>
        <p:nvCxnSpPr>
          <p:cNvPr id="6" name="Straight Arrow Connector 5"/>
          <p:cNvCxnSpPr/>
          <p:nvPr/>
        </p:nvCxnSpPr>
        <p:spPr>
          <a:xfrm flipV="1">
            <a:off x="10359963" y="2987288"/>
            <a:ext cx="811633" cy="2286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0424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Para Personalizar Mi Descarga</a:t>
            </a:r>
          </a:p>
        </p:txBody>
      </p:sp>
      <p:sp>
        <p:nvSpPr>
          <p:cNvPr id="3" name="Content Placeholder 2"/>
          <p:cNvSpPr>
            <a:spLocks noGrp="1"/>
          </p:cNvSpPr>
          <p:nvPr>
            <p:ph idx="1"/>
          </p:nvPr>
        </p:nvSpPr>
        <p:spPr>
          <a:xfrm>
            <a:off x="242252" y="1130283"/>
            <a:ext cx="5806440" cy="5041917"/>
          </a:xfrm>
        </p:spPr>
        <p:txBody>
          <a:bodyPr>
            <a:normAutofit/>
          </a:bodyPr>
          <a:lstStyle/>
          <a:p>
            <a:pPr marL="603478" indent="-457200">
              <a:buFont typeface="+mj-lt"/>
              <a:buAutoNum type="arabicPeriod" startAt="4"/>
            </a:pPr>
            <a:r>
              <a:rPr lang="es-ES_tradnl" noProof="0" dirty="0"/>
              <a:t>Seleccione </a:t>
            </a:r>
            <a:r>
              <a:rPr lang="es-ES_tradnl" b="1" noProof="0" dirty="0" err="1"/>
              <a:t>Customize</a:t>
            </a:r>
            <a:r>
              <a:rPr lang="es-ES_tradnl" b="1" noProof="0" dirty="0"/>
              <a:t> </a:t>
            </a:r>
            <a:r>
              <a:rPr lang="es-ES_tradnl" b="1" noProof="0" dirty="0" err="1"/>
              <a:t>Product</a:t>
            </a:r>
            <a:endParaRPr lang="es-ES_tradnl" b="1" noProof="0" dirty="0"/>
          </a:p>
          <a:p>
            <a:pPr marL="603478" indent="-457200">
              <a:buFont typeface="+mj-lt"/>
              <a:buAutoNum type="arabicPeriod" startAt="4"/>
            </a:pPr>
            <a:r>
              <a:rPr lang="es-ES_tradnl" noProof="0" dirty="0"/>
              <a:t>Configure el </a:t>
            </a:r>
            <a:r>
              <a:rPr lang="es-ES_tradnl" b="1" noProof="0" dirty="0"/>
              <a:t>Output file </a:t>
            </a:r>
            <a:r>
              <a:rPr lang="es-ES_tradnl" noProof="0" dirty="0"/>
              <a:t>como </a:t>
            </a:r>
            <a:r>
              <a:rPr lang="es-ES_tradnl" b="1" noProof="0" dirty="0" err="1"/>
              <a:t>GeoTIFF</a:t>
            </a:r>
            <a:endParaRPr lang="es-ES_tradnl" b="1" noProof="0" dirty="0"/>
          </a:p>
          <a:p>
            <a:pPr marL="603478" indent="-457200">
              <a:buFont typeface="+mj-lt"/>
              <a:buAutoNum type="arabicPeriod" startAt="4"/>
            </a:pPr>
            <a:r>
              <a:rPr lang="es-ES_tradnl" noProof="0" dirty="0"/>
              <a:t>El </a:t>
            </a:r>
            <a:r>
              <a:rPr lang="es-ES_tradnl" b="1" noProof="0" dirty="0" err="1"/>
              <a:t>Spatial</a:t>
            </a:r>
            <a:r>
              <a:rPr lang="es-ES_tradnl" b="1" noProof="0" dirty="0"/>
              <a:t> Subsetting</a:t>
            </a:r>
            <a:r>
              <a:rPr lang="es-ES_tradnl" noProof="0" dirty="0"/>
              <a:t> se poblará con las coordenadas en sus especificaciones de búsqueda espacial</a:t>
            </a:r>
          </a:p>
          <a:p>
            <a:pPr marL="603478" indent="-457200">
              <a:buFont typeface="+mj-lt"/>
              <a:buAutoNum type="arabicPeriod" startAt="4"/>
            </a:pPr>
            <a:r>
              <a:rPr lang="es-ES_tradnl" noProof="0" dirty="0"/>
              <a:t>Bajo </a:t>
            </a:r>
            <a:r>
              <a:rPr lang="es-ES_tradnl" b="1" noProof="0" dirty="0"/>
              <a:t>Band Subsetting</a:t>
            </a:r>
            <a:r>
              <a:rPr lang="es-ES_tradnl" noProof="0" dirty="0"/>
              <a:t>, haga clic para des-seleccionar todas las opciones</a:t>
            </a:r>
          </a:p>
          <a:p>
            <a:pPr marL="603478" indent="-457200">
              <a:buFont typeface="+mj-lt"/>
              <a:buAutoNum type="arabicPeriod" startAt="4"/>
            </a:pPr>
            <a:r>
              <a:rPr lang="es-ES_tradnl" noProof="0" dirty="0"/>
              <a:t>Elija los parámetros que desee</a:t>
            </a:r>
          </a:p>
        </p:txBody>
      </p:sp>
      <p:pic>
        <p:nvPicPr>
          <p:cNvPr id="5" name="Content Placeholder 4"/>
          <p:cNvPicPr>
            <a:picLocks noGrp="1" noChangeAspect="1"/>
          </p:cNvPicPr>
          <p:nvPr>
            <p:ph idx="12"/>
          </p:nvPr>
        </p:nvPicPr>
        <p:blipFill>
          <a:blip r:embed="rId2">
            <a:extLst>
              <a:ext uri="{28A0092B-C50C-407E-A947-70E740481C1C}">
                <a14:useLocalDpi xmlns:a14="http://schemas.microsoft.com/office/drawing/2010/main" val="0"/>
              </a:ext>
            </a:extLst>
          </a:blip>
          <a:stretch>
            <a:fillRect/>
          </a:stretch>
        </p:blipFill>
        <p:spPr>
          <a:xfrm>
            <a:off x="6140450" y="1130283"/>
            <a:ext cx="5805488" cy="4604004"/>
          </a:xfrm>
        </p:spPr>
      </p:pic>
      <p:cxnSp>
        <p:nvCxnSpPr>
          <p:cNvPr id="6" name="Straight Arrow Connector 5"/>
          <p:cNvCxnSpPr/>
          <p:nvPr/>
        </p:nvCxnSpPr>
        <p:spPr>
          <a:xfrm flipH="1">
            <a:off x="8445316" y="1837857"/>
            <a:ext cx="597878" cy="27868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8744255" y="2451146"/>
            <a:ext cx="468923" cy="422031"/>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444154" y="5122985"/>
            <a:ext cx="445477" cy="433753"/>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2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Para Personalizar Mi Descarga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299"/>
            <a:ext cx="11704319" cy="5093375"/>
          </a:xfrm>
        </p:spPr>
      </p:pic>
      <p:cxnSp>
        <p:nvCxnSpPr>
          <p:cNvPr id="6" name="Straight Arrow Connector 5"/>
          <p:cNvCxnSpPr/>
          <p:nvPr/>
        </p:nvCxnSpPr>
        <p:spPr>
          <a:xfrm flipV="1">
            <a:off x="4358637" y="3780312"/>
            <a:ext cx="548640" cy="67092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358637" y="5466904"/>
            <a:ext cx="548640" cy="6667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878471" y="4451241"/>
            <a:ext cx="2480166" cy="1015663"/>
          </a:xfrm>
          <a:prstGeom prst="rect">
            <a:avLst/>
          </a:prstGeom>
          <a:solidFill>
            <a:schemeClr val="bg1">
              <a:alpha val="90000"/>
            </a:schemeClr>
          </a:solidFill>
          <a:effectLst>
            <a:outerShdw blurRad="50800" dist="38100" dir="2700000" algn="tl" rotWithShape="0">
              <a:prstClr val="black">
                <a:alpha val="40000"/>
              </a:prstClr>
            </a:outerShdw>
          </a:effectLst>
        </p:spPr>
        <p:txBody>
          <a:bodyPr wrap="square" rtlCol="0">
            <a:spAutoFit/>
          </a:bodyPr>
          <a:lstStyle/>
          <a:p>
            <a:pPr>
              <a:spcBef>
                <a:spcPts val="1000"/>
              </a:spcBef>
            </a:pPr>
            <a:r>
              <a:rPr lang="x-none" sz="2000"/>
              <a:t>Elija los parámetros que desee</a:t>
            </a:r>
          </a:p>
        </p:txBody>
      </p:sp>
    </p:spTree>
    <p:extLst>
      <p:ext uri="{BB962C8B-B14F-4D97-AF65-F5344CB8AC3E}">
        <p14:creationId xmlns:p14="http://schemas.microsoft.com/office/powerpoint/2010/main" val="1883573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Productos de Datos de SMAP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9057132"/>
              </p:ext>
            </p:extLst>
          </p:nvPr>
        </p:nvGraphicFramePr>
        <p:xfrm>
          <a:off x="242252" y="853291"/>
          <a:ext cx="11791648" cy="5170002"/>
        </p:xfrm>
        <a:graphic>
          <a:graphicData uri="http://schemas.openxmlformats.org/drawingml/2006/table">
            <a:tbl>
              <a:tblPr firstRow="1" bandRow="1">
                <a:tableStyleId>{74C1A8A3-306A-4EB7-A6B1-4F7E0EB9C5D6}</a:tableStyleId>
              </a:tblPr>
              <a:tblGrid>
                <a:gridCol w="1946592">
                  <a:extLst>
                    <a:ext uri="{9D8B030D-6E8A-4147-A177-3AD203B41FA5}">
                      <a16:colId xmlns:a16="http://schemas.microsoft.com/office/drawing/2014/main" val="20000"/>
                    </a:ext>
                  </a:extLst>
                </a:gridCol>
                <a:gridCol w="6109796">
                  <a:extLst>
                    <a:ext uri="{9D8B030D-6E8A-4147-A177-3AD203B41FA5}">
                      <a16:colId xmlns:a16="http://schemas.microsoft.com/office/drawing/2014/main" val="20001"/>
                    </a:ext>
                  </a:extLst>
                </a:gridCol>
                <a:gridCol w="1609582">
                  <a:extLst>
                    <a:ext uri="{9D8B030D-6E8A-4147-A177-3AD203B41FA5}">
                      <a16:colId xmlns:a16="http://schemas.microsoft.com/office/drawing/2014/main" val="20002"/>
                    </a:ext>
                  </a:extLst>
                </a:gridCol>
                <a:gridCol w="2125678">
                  <a:extLst>
                    <a:ext uri="{9D8B030D-6E8A-4147-A177-3AD203B41FA5}">
                      <a16:colId xmlns:a16="http://schemas.microsoft.com/office/drawing/2014/main" val="20003"/>
                    </a:ext>
                  </a:extLst>
                </a:gridCol>
              </a:tblGrid>
              <a:tr h="23876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500" b="1" i="0" u="none" strike="noStrike" cap="none" normalizeH="0" baseline="0" noProof="0" dirty="0">
                          <a:ln>
                            <a:noFill/>
                          </a:ln>
                          <a:solidFill>
                            <a:schemeClr val="bg1"/>
                          </a:solidFill>
                          <a:effectLst/>
                          <a:latin typeface="+mj-lt"/>
                          <a:ea typeface="ＭＳ Ｐゴシック" charset="-128"/>
                          <a:cs typeface="Arial"/>
                        </a:rPr>
                        <a:t>Nombre Resumido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500" b="1" i="0" u="none" strike="noStrike" cap="none" normalizeH="0" baseline="0" noProof="0" dirty="0">
                          <a:ln>
                            <a:noFill/>
                          </a:ln>
                          <a:solidFill>
                            <a:schemeClr val="bg1"/>
                          </a:solidFill>
                          <a:effectLst/>
                          <a:latin typeface="+mj-lt"/>
                          <a:ea typeface="ＭＳ Ｐゴシック" charset="-128"/>
                          <a:cs typeface="Arial"/>
                        </a:rPr>
                        <a:t>Descripción</a:t>
                      </a:r>
                    </a:p>
                  </a:txBody>
                  <a:tcPr marL="79234" marR="79234" marT="39618" marB="39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500" b="1" i="0" u="none" strike="noStrike" cap="none" normalizeH="0" baseline="0" noProof="0" dirty="0">
                          <a:ln>
                            <a:noFill/>
                          </a:ln>
                          <a:solidFill>
                            <a:schemeClr val="bg1"/>
                          </a:solidFill>
                          <a:effectLst/>
                          <a:latin typeface="+mj-lt"/>
                          <a:ea typeface="ＭＳ Ｐゴシック" charset="-128"/>
                          <a:cs typeface="Arial"/>
                        </a:rPr>
                        <a:t>Resolución</a:t>
                      </a:r>
                    </a:p>
                  </a:txBody>
                  <a:tcPr marL="79234" marR="79234" marT="39618" marB="39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500" b="1" i="0" u="none" strike="noStrike" cap="none" normalizeH="0" baseline="0" noProof="0" dirty="0">
                          <a:ln>
                            <a:noFill/>
                          </a:ln>
                          <a:solidFill>
                            <a:schemeClr val="bg1"/>
                          </a:solidFill>
                          <a:effectLst/>
                          <a:latin typeface="+mj-lt"/>
                          <a:ea typeface="ＭＳ Ｐゴシック" charset="-128"/>
                          <a:cs typeface="Arial"/>
                        </a:rPr>
                        <a:t>Extensión</a:t>
                      </a:r>
                    </a:p>
                  </a:txBody>
                  <a:tcPr marL="79234" marR="79234" marT="39618" marB="3961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8765">
                <a:tc>
                  <a:txBody>
                    <a:bodyPr/>
                    <a:lstStyle/>
                    <a:p>
                      <a:pPr algn="ctr"/>
                      <a:r>
                        <a:rPr lang="en-US" sz="1400" dirty="0"/>
                        <a:t>L1A_Radar</a:t>
                      </a:r>
                      <a:r>
                        <a:rPr lang="en-US" sz="14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Telemetría del radar</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_tradnl" sz="1200" b="0" i="0" u="none" strike="noStrike" cap="none" normalizeH="0" baseline="0" noProof="0" dirty="0">
                        <a:ln>
                          <a:noFill/>
                        </a:ln>
                        <a:solidFill>
                          <a:schemeClr val="tx1"/>
                        </a:solidFill>
                        <a:effectLst/>
                        <a:latin typeface="+mj-lt"/>
                        <a:ea typeface="ＭＳ Ｐゴシック" charset="-128"/>
                        <a:cs typeface="Arial"/>
                      </a:endParaRP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Mitad de Orbita</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8765">
                <a:tc>
                  <a:txBody>
                    <a:bodyPr/>
                    <a:lstStyle/>
                    <a:p>
                      <a:pPr algn="ctr"/>
                      <a:r>
                        <a:rPr lang="en-US" sz="1400" dirty="0"/>
                        <a:t>L1A_Radiometer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Telemetría del radiómetro</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s-ES_tradnl" sz="1200" b="0" i="0" u="none" strike="noStrike" cap="none" normalizeH="0" baseline="0" noProof="0" dirty="0">
                        <a:ln>
                          <a:noFill/>
                        </a:ln>
                        <a:solidFill>
                          <a:schemeClr val="tx1"/>
                        </a:solidFill>
                        <a:effectLst/>
                        <a:latin typeface="+mj-lt"/>
                        <a:ea typeface="ＭＳ Ｐゴシック" charset="-128"/>
                        <a:cs typeface="Arial"/>
                      </a:endParaRP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Mitad de Orbita</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8765">
                <a:tc>
                  <a:txBody>
                    <a:bodyPr/>
                    <a:lstStyle/>
                    <a:p>
                      <a:pPr algn="ctr"/>
                      <a:r>
                        <a:rPr lang="en-US" sz="1400" dirty="0"/>
                        <a:t>L1B_S0_LoRes</a:t>
                      </a:r>
                      <a:r>
                        <a:rPr lang="en-US" sz="1400" dirty="0">
                          <a:solidFill>
                            <a:srgbClr val="FF0000"/>
                          </a:solidFill>
                        </a:rPr>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Datos del radar en baja resolución</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5x30 km</a:t>
                      </a:r>
                    </a:p>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(10 tiras)</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Mitad de Orbita</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8765">
                <a:tc>
                  <a:txBody>
                    <a:bodyPr/>
                    <a:lstStyle/>
                    <a:p>
                      <a:pPr algn="ctr"/>
                      <a:r>
                        <a:rPr lang="en-US" sz="1400" dirty="0"/>
                        <a:t>L1C_S0_HiRes</a:t>
                      </a:r>
                      <a:r>
                        <a:rPr lang="en-US" sz="1400" dirty="0">
                          <a:solidFill>
                            <a:srgbClr val="FF0000"/>
                          </a:solidFill>
                        </a:rPr>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Datos del radar en alta resolución</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1 km</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Mitad de Orbita</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8765">
                <a:tc>
                  <a:txBody>
                    <a:bodyPr/>
                    <a:lstStyle/>
                    <a:p>
                      <a:pPr algn="ctr"/>
                      <a:r>
                        <a:rPr lang="en-US" sz="1400" dirty="0"/>
                        <a:t>L1B_TB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Datos del radiómetro de acuerdo a la hora adquirido</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39x47 km </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Mitad de Orbita</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8765">
                <a:tc>
                  <a:txBody>
                    <a:bodyPr/>
                    <a:lstStyle/>
                    <a:p>
                      <a:pPr algn="ctr"/>
                      <a:r>
                        <a:rPr lang="en-US" sz="1400" dirty="0"/>
                        <a:t>L1C_TB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Datos del radiómetro T</a:t>
                      </a:r>
                      <a:r>
                        <a:rPr kumimoji="0" lang="es-ES_tradnl" sz="1200" b="0" i="0" u="none" strike="noStrike" cap="none" normalizeH="0" baseline="-30000" noProof="0" dirty="0">
                          <a:ln>
                            <a:noFill/>
                          </a:ln>
                          <a:solidFill>
                            <a:schemeClr val="tx1"/>
                          </a:solidFill>
                          <a:effectLst/>
                          <a:latin typeface="+mj-lt"/>
                          <a:ea typeface="ＭＳ Ｐゴシック" charset="-128"/>
                          <a:cs typeface="Arial"/>
                        </a:rPr>
                        <a:t>B</a:t>
                      </a:r>
                      <a:r>
                        <a:rPr kumimoji="0" lang="es-ES_tradnl" sz="1200" b="0" i="0" u="none" strike="noStrike" cap="none" normalizeH="0" baseline="0" noProof="0" dirty="0">
                          <a:ln>
                            <a:noFill/>
                          </a:ln>
                          <a:solidFill>
                            <a:schemeClr val="tx1"/>
                          </a:solidFill>
                          <a:effectLst/>
                          <a:latin typeface="+mj-lt"/>
                          <a:ea typeface="ＭＳ Ｐゴシック" charset="-128"/>
                          <a:cs typeface="Arial"/>
                        </a:rPr>
                        <a:t> </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36 km</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Mitad de Orbita</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8765">
                <a:tc>
                  <a:txBody>
                    <a:bodyPr/>
                    <a:lstStyle/>
                    <a:p>
                      <a:pPr algn="ctr"/>
                      <a:r>
                        <a:rPr lang="en-US" sz="1400" dirty="0"/>
                        <a:t>L2_SM_A</a:t>
                      </a:r>
                      <a:r>
                        <a:rPr lang="en-US" sz="1400" dirty="0">
                          <a:solidFill>
                            <a:srgbClr val="FF0000"/>
                          </a:solidFill>
                        </a:rPr>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Humedad del suelo derivado del radar (incluye estado congelado/descongelado de la superficie)</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3 km</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Mitad de Orbita</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8765">
                <a:tc>
                  <a:txBody>
                    <a:bodyPr/>
                    <a:lstStyle/>
                    <a:p>
                      <a:pPr algn="ctr"/>
                      <a:r>
                        <a:rPr lang="en-US" sz="1400" dirty="0"/>
                        <a:t>L2_SM_P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Humedad del suelo derivado del radiómetro</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36 km </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Mitad de Orbita</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38765">
                <a:tc>
                  <a:txBody>
                    <a:bodyPr/>
                    <a:lstStyle/>
                    <a:p>
                      <a:pPr algn="ctr"/>
                      <a:r>
                        <a:rPr lang="en-US" sz="1400" dirty="0"/>
                        <a:t>L2_SM_AP</a:t>
                      </a:r>
                      <a:r>
                        <a:rPr lang="en-US" sz="1400" dirty="0">
                          <a:solidFill>
                            <a:srgbClr val="FF0000"/>
                          </a:solidFill>
                        </a:rPr>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Humedad del suelo derivado del radar y radiómetro</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9 km </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Mitad de Orbita</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8765">
                <a:tc>
                  <a:txBody>
                    <a:bodyPr/>
                    <a:lstStyle/>
                    <a:p>
                      <a:pPr algn="ctr"/>
                      <a:r>
                        <a:rPr lang="en-US" sz="1400" dirty="0"/>
                        <a:t>L3_FT_A</a:t>
                      </a:r>
                      <a:r>
                        <a:rPr lang="en-US" sz="1400" dirty="0">
                          <a:solidFill>
                            <a:srgbClr val="FF0000"/>
                          </a:solidFill>
                        </a:rPr>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Mosaico global diario del estado congelado/descongelado de la superficie</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3 km</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Al Norte de 45° N</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8765">
                <a:tc>
                  <a:txBody>
                    <a:bodyPr/>
                    <a:lstStyle/>
                    <a:p>
                      <a:pPr algn="ctr"/>
                      <a:r>
                        <a:rPr lang="en-US" sz="1400" dirty="0"/>
                        <a:t>L3_SM_A</a:t>
                      </a:r>
                      <a:r>
                        <a:rPr lang="en-US" sz="1400" dirty="0">
                          <a:solidFill>
                            <a:srgbClr val="FF0000"/>
                          </a:solidFill>
                        </a:rPr>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Mosaico global diario de la humedad del suelo utilizando el radar</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3 km</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Global</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8765">
                <a:tc>
                  <a:txBody>
                    <a:bodyPr/>
                    <a:lstStyle/>
                    <a:p>
                      <a:pPr algn="ctr"/>
                      <a:r>
                        <a:rPr lang="en-US" sz="1400" dirty="0"/>
                        <a:t>L3_SM_P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Mosaico global diario de la humedad del suelo utilizando el radiómetro</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36 km </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Global</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38765">
                <a:tc>
                  <a:txBody>
                    <a:bodyPr/>
                    <a:lstStyle/>
                    <a:p>
                      <a:pPr algn="ctr"/>
                      <a:r>
                        <a:rPr lang="en-US" sz="1400" dirty="0"/>
                        <a:t>L3_SM_AP</a:t>
                      </a:r>
                      <a:r>
                        <a:rPr lang="en-US" sz="1400" dirty="0">
                          <a:solidFill>
                            <a:srgbClr val="FF0000"/>
                          </a:solidFill>
                        </a:rPr>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Mosaico global diario de la humedad del suelo utilizando el radar y el radiómetro</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9 km </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Global</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38765">
                <a:tc>
                  <a:txBody>
                    <a:bodyPr/>
                    <a:lstStyle/>
                    <a:p>
                      <a:pPr algn="ctr"/>
                      <a:r>
                        <a:rPr lang="en-US" sz="1400" dirty="0"/>
                        <a:t>L4_SM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Humedad del suelo en la superficie y en las raíces</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9 km</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Global</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38765">
                <a:tc>
                  <a:txBody>
                    <a:bodyPr/>
                    <a:lstStyle/>
                    <a:p>
                      <a:pPr algn="ctr"/>
                      <a:r>
                        <a:rPr lang="en-US" sz="1400" dirty="0"/>
                        <a:t>L4_C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Intercambio neto de carbono en el ecosistema</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s-ES_tradnl" sz="1200" b="0" i="0" u="none" strike="noStrike" cap="none" normalizeH="0" baseline="0" noProof="0" dirty="0">
                          <a:ln>
                            <a:noFill/>
                          </a:ln>
                          <a:solidFill>
                            <a:schemeClr val="tx1"/>
                          </a:solidFill>
                          <a:effectLst/>
                          <a:latin typeface="+mj-lt"/>
                          <a:ea typeface="ＭＳ Ｐゴシック" charset="-128"/>
                          <a:cs typeface="Arial"/>
                        </a:rPr>
                        <a:t>9 km </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S_tradnl" sz="1200" b="0" i="0" u="none" strike="noStrike" cap="none" normalizeH="0" baseline="0" noProof="0" dirty="0">
                          <a:ln>
                            <a:noFill/>
                          </a:ln>
                          <a:solidFill>
                            <a:schemeClr val="tx1"/>
                          </a:solidFill>
                          <a:effectLst/>
                          <a:latin typeface="+mj-lt"/>
                          <a:ea typeface="ＭＳ Ｐゴシック" charset="-128"/>
                          <a:cs typeface="Arial"/>
                        </a:rPr>
                        <a:t>Al Norte de 45° N</a:t>
                      </a:r>
                    </a:p>
                  </a:txBody>
                  <a:tcPr marL="79234" marR="79234" marT="15847" marB="158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10" name="Rectangle 9"/>
          <p:cNvSpPr/>
          <p:nvPr/>
        </p:nvSpPr>
        <p:spPr>
          <a:xfrm>
            <a:off x="888810" y="6135587"/>
            <a:ext cx="10411205" cy="338554"/>
          </a:xfrm>
          <a:prstGeom prst="rect">
            <a:avLst/>
          </a:prstGeom>
        </p:spPr>
        <p:txBody>
          <a:bodyPr wrap="square">
            <a:spAutoFit/>
          </a:bodyPr>
          <a:lstStyle/>
          <a:p>
            <a:pPr algn="ctr"/>
            <a:r>
              <a:rPr lang="es-ES_tradnl" sz="1600" dirty="0"/>
              <a:t>*Solamente disponible durante los 2.5 meses que opero el radar (mediados de Abril – Julio 7 del 2015)</a:t>
            </a:r>
          </a:p>
        </p:txBody>
      </p:sp>
    </p:spTree>
    <p:extLst>
      <p:ext uri="{BB962C8B-B14F-4D97-AF65-F5344CB8AC3E}">
        <p14:creationId xmlns:p14="http://schemas.microsoft.com/office/powerpoint/2010/main" val="507793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Para Enviar un Pedido Para SMAP</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299"/>
            <a:ext cx="11704320" cy="5105615"/>
          </a:xfrm>
        </p:spPr>
      </p:pic>
      <p:cxnSp>
        <p:nvCxnSpPr>
          <p:cNvPr id="6" name="Straight Arrow Connector 5"/>
          <p:cNvCxnSpPr/>
          <p:nvPr/>
        </p:nvCxnSpPr>
        <p:spPr>
          <a:xfrm>
            <a:off x="7945581" y="5532910"/>
            <a:ext cx="698664"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5184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Para Recuperar un Producto de Salida de SMAP</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299"/>
            <a:ext cx="11714229" cy="5085443"/>
          </a:xfrm>
        </p:spPr>
      </p:pic>
      <p:sp>
        <p:nvSpPr>
          <p:cNvPr id="4" name="Content Placeholder 3"/>
          <p:cNvSpPr>
            <a:spLocks noGrp="1"/>
          </p:cNvSpPr>
          <p:nvPr>
            <p:ph sz="quarter" idx="11"/>
          </p:nvPr>
        </p:nvSpPr>
        <p:spPr/>
        <p:txBody>
          <a:bodyPr/>
          <a:lstStyle/>
          <a:p>
            <a:endParaRPr lang="en-US"/>
          </a:p>
        </p:txBody>
      </p:sp>
      <p:cxnSp>
        <p:nvCxnSpPr>
          <p:cNvPr id="6" name="Straight Arrow Connector 5"/>
          <p:cNvCxnSpPr/>
          <p:nvPr/>
        </p:nvCxnSpPr>
        <p:spPr>
          <a:xfrm flipH="1" flipV="1">
            <a:off x="7990115" y="3022889"/>
            <a:ext cx="283464"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094412" y="3402316"/>
            <a:ext cx="217857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272980" y="2643463"/>
            <a:ext cx="2957727" cy="1015663"/>
          </a:xfrm>
          <a:prstGeom prst="rect">
            <a:avLst/>
          </a:prstGeom>
          <a:solidFill>
            <a:schemeClr val="bg1">
              <a:alpha val="90000"/>
            </a:schemeClr>
          </a:solidFill>
        </p:spPr>
        <p:txBody>
          <a:bodyPr wrap="square" rtlCol="0">
            <a:spAutoFit/>
          </a:bodyPr>
          <a:lstStyle/>
          <a:p>
            <a:pPr>
              <a:spcBef>
                <a:spcPts val="1000"/>
              </a:spcBef>
            </a:pPr>
            <a:r>
              <a:rPr lang="x-none" sz="2000" dirty="0"/>
              <a:t>Estatus de pedido – una vez completado, se ven los </a:t>
            </a:r>
            <a:r>
              <a:rPr lang="x-none" sz="2000" dirty="0" err="1"/>
              <a:t>URLs</a:t>
            </a:r>
            <a:endParaRPr lang="x-none" sz="2000" dirty="0"/>
          </a:p>
        </p:txBody>
      </p:sp>
      <p:sp>
        <p:nvSpPr>
          <p:cNvPr id="10" name="TextBox 9"/>
          <p:cNvSpPr txBox="1"/>
          <p:nvPr/>
        </p:nvSpPr>
        <p:spPr>
          <a:xfrm>
            <a:off x="401476" y="2394478"/>
            <a:ext cx="2454700" cy="2862322"/>
          </a:xfrm>
          <a:prstGeom prst="rect">
            <a:avLst/>
          </a:prstGeom>
          <a:solidFill>
            <a:schemeClr val="bg1">
              <a:alpha val="90000"/>
            </a:schemeClr>
          </a:solidFill>
        </p:spPr>
        <p:txBody>
          <a:bodyPr wrap="square" rtlCol="0">
            <a:spAutoFit/>
          </a:bodyPr>
          <a:lstStyle/>
          <a:p>
            <a:pPr>
              <a:spcBef>
                <a:spcPts val="1000"/>
              </a:spcBef>
            </a:pPr>
            <a:r>
              <a:rPr lang="x-none" sz="2000"/>
              <a:t>Ud. puede hacer clic en el enlace html link para ver los detalles del pedido o puede hacer clic en el archivo zip para descargar todo de una sola vez</a:t>
            </a:r>
          </a:p>
        </p:txBody>
      </p:sp>
    </p:spTree>
    <p:extLst>
      <p:ext uri="{BB962C8B-B14F-4D97-AF65-F5344CB8AC3E}">
        <p14:creationId xmlns:p14="http://schemas.microsoft.com/office/powerpoint/2010/main" val="21382530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Para Recuperar mi Producto de SMAP:</a:t>
            </a:r>
          </a:p>
        </p:txBody>
      </p:sp>
      <p:sp>
        <p:nvSpPr>
          <p:cNvPr id="3" name="Content Placeholder 2"/>
          <p:cNvSpPr>
            <a:spLocks noGrp="1"/>
          </p:cNvSpPr>
          <p:nvPr>
            <p:ph idx="1"/>
          </p:nvPr>
        </p:nvSpPr>
        <p:spPr/>
        <p:txBody>
          <a:bodyPr rIns="0"/>
          <a:lstStyle/>
          <a:p>
            <a:pPr marL="146278" indent="0">
              <a:buNone/>
            </a:pPr>
            <a:r>
              <a:rPr lang="es-ES_tradnl" spc="-50" noProof="0" dirty="0"/>
              <a:t>Cuando Ud. elija reformatear el producto (output) como </a:t>
            </a:r>
            <a:r>
              <a:rPr lang="es-ES_tradnl" spc="-50" noProof="0" dirty="0" err="1"/>
              <a:t>GeoTIFF</a:t>
            </a:r>
            <a:r>
              <a:rPr lang="es-ES_tradnl" spc="-50" noProof="0" dirty="0"/>
              <a:t>, recibirá un </a:t>
            </a:r>
            <a:r>
              <a:rPr lang="es-ES_tradnl" spc="-50" noProof="0" dirty="0" err="1"/>
              <a:t>tif</a:t>
            </a:r>
            <a:r>
              <a:rPr lang="es-ES_tradnl" spc="-50" noProof="0" dirty="0"/>
              <a:t> por banda seleccionada por cada gránulo en su pedido</a:t>
            </a:r>
          </a:p>
          <a:p>
            <a:pPr marL="603478" indent="-457200">
              <a:buFont typeface="+mj-lt"/>
              <a:buAutoNum type="arabicPeriod" startAt="9"/>
            </a:pPr>
            <a:r>
              <a:rPr lang="es-ES_tradnl" noProof="0" dirty="0"/>
              <a:t>Descargue las imágenes de la humedad del suelo en </a:t>
            </a:r>
            <a:r>
              <a:rPr lang="es-ES_tradnl" noProof="0" dirty="0" err="1"/>
              <a:t>tif</a:t>
            </a:r>
            <a:endParaRPr lang="es-ES_tradnl" noProof="0" dirty="0"/>
          </a:p>
        </p:txBody>
      </p:sp>
      <p:pic>
        <p:nvPicPr>
          <p:cNvPr id="11" name="Content Placeholder 8"/>
          <p:cNvPicPr>
            <a:picLocks noGrp="1" noChangeAspect="1"/>
          </p:cNvPicPr>
          <p:nvPr>
            <p:ph idx="12"/>
          </p:nvPr>
        </p:nvPicPr>
        <p:blipFill rotWithShape="1">
          <a:blip r:embed="rId3">
            <a:extLst>
              <a:ext uri="{28A0092B-C50C-407E-A947-70E740481C1C}">
                <a14:useLocalDpi xmlns:a14="http://schemas.microsoft.com/office/drawing/2010/main" val="0"/>
              </a:ext>
            </a:extLst>
          </a:blip>
          <a:stretch/>
        </p:blipFill>
        <p:spPr>
          <a:xfrm>
            <a:off x="6140450" y="1142236"/>
            <a:ext cx="5805488" cy="5018027"/>
          </a:xfrm>
        </p:spPr>
      </p:pic>
    </p:spTree>
    <p:extLst>
      <p:ext uri="{BB962C8B-B14F-4D97-AF65-F5344CB8AC3E}">
        <p14:creationId xmlns:p14="http://schemas.microsoft.com/office/powerpoint/2010/main" val="634905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Análisis con Datos de SMAP</a:t>
            </a:r>
          </a:p>
        </p:txBody>
      </p:sp>
    </p:spTree>
    <p:extLst>
      <p:ext uri="{BB962C8B-B14F-4D97-AF65-F5344CB8AC3E}">
        <p14:creationId xmlns:p14="http://schemas.microsoft.com/office/powerpoint/2010/main" val="1495583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Extracción de la Humedad del Suelo Observada por SMAP</a:t>
            </a:r>
          </a:p>
        </p:txBody>
      </p:sp>
      <p:sp>
        <p:nvSpPr>
          <p:cNvPr id="3" name="Content Placeholder 2"/>
          <p:cNvSpPr>
            <a:spLocks noGrp="1"/>
          </p:cNvSpPr>
          <p:nvPr>
            <p:ph idx="1"/>
          </p:nvPr>
        </p:nvSpPr>
        <p:spPr/>
        <p:txBody>
          <a:bodyPr/>
          <a:lstStyle/>
          <a:p>
            <a:pPr marL="603478" indent="-457200">
              <a:buFont typeface="+mj-lt"/>
              <a:buAutoNum type="arabicPeriod"/>
            </a:pPr>
            <a:r>
              <a:rPr lang="es-ES_tradnl" noProof="0" dirty="0"/>
              <a:t>Vaya a la herramienta de monitoreo “U.S. </a:t>
            </a:r>
            <a:r>
              <a:rPr lang="es-ES_tradnl" noProof="0" dirty="0" err="1"/>
              <a:t>Flood</a:t>
            </a:r>
            <a:r>
              <a:rPr lang="es-ES_tradnl" noProof="0" dirty="0"/>
              <a:t> and </a:t>
            </a:r>
            <a:r>
              <a:rPr lang="es-ES_tradnl" noProof="0" dirty="0" err="1"/>
              <a:t>Drought</a:t>
            </a:r>
            <a:r>
              <a:rPr lang="es-ES_tradnl" noProof="0" dirty="0"/>
              <a:t> Monitor” de la Universidad de Princeton:</a:t>
            </a:r>
          </a:p>
          <a:p>
            <a:pPr lvl="1"/>
            <a:r>
              <a:rPr lang="es-ES_tradnl" noProof="0" dirty="0">
                <a:hlinkClick r:id="rId3"/>
              </a:rPr>
              <a:t>http://stream.princeton.edu/LAFDM/WEBPAGE/interface.php?locale=en</a:t>
            </a:r>
            <a:r>
              <a:rPr lang="es-ES_tradnl" noProof="0" dirty="0"/>
              <a:t> </a:t>
            </a:r>
          </a:p>
          <a:p>
            <a:pPr lvl="1"/>
            <a:r>
              <a:rPr lang="es-ES_tradnl" noProof="0" dirty="0"/>
              <a:t>Esta es la manera más directa de extraer los valores de la humedad del suelo de SMAP</a:t>
            </a:r>
          </a:p>
          <a:p>
            <a:endParaRPr lang="es-ES_tradnl" noProof="0" dirty="0"/>
          </a:p>
        </p:txBody>
      </p:sp>
      <p:pic>
        <p:nvPicPr>
          <p:cNvPr id="14" name="Content Placeholder 13"/>
          <p:cNvPicPr>
            <a:picLocks noGrp="1" noChangeAspect="1"/>
          </p:cNvPicPr>
          <p:nvPr>
            <p:ph idx="12"/>
          </p:nvPr>
        </p:nvPicPr>
        <p:blipFill>
          <a:blip r:embed="rId4">
            <a:extLst>
              <a:ext uri="{28A0092B-C50C-407E-A947-70E740481C1C}">
                <a14:useLocalDpi xmlns:a14="http://schemas.microsoft.com/office/drawing/2010/main" val="0"/>
              </a:ext>
            </a:extLst>
          </a:blip>
          <a:stretch>
            <a:fillRect/>
          </a:stretch>
        </p:blipFill>
        <p:spPr>
          <a:xfrm>
            <a:off x="6140450" y="1207128"/>
            <a:ext cx="5805488" cy="4888243"/>
          </a:xfrm>
        </p:spPr>
      </p:pic>
    </p:spTree>
    <p:extLst>
      <p:ext uri="{BB962C8B-B14F-4D97-AF65-F5344CB8AC3E}">
        <p14:creationId xmlns:p14="http://schemas.microsoft.com/office/powerpoint/2010/main" val="1056286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1631"/>
          <a:stretch/>
        </p:blipFill>
        <p:spPr>
          <a:xfrm>
            <a:off x="6433162" y="1876926"/>
            <a:ext cx="5174660" cy="3518476"/>
          </a:xfrm>
          <a:prstGeom prst="rect">
            <a:avLst/>
          </a:prstGeom>
        </p:spPr>
      </p:pic>
      <p:sp>
        <p:nvSpPr>
          <p:cNvPr id="2" name="Title 1"/>
          <p:cNvSpPr>
            <a:spLocks noGrp="1"/>
          </p:cNvSpPr>
          <p:nvPr>
            <p:ph type="title"/>
          </p:nvPr>
        </p:nvSpPr>
        <p:spPr/>
        <p:txBody>
          <a:bodyPr/>
          <a:lstStyle/>
          <a:p>
            <a:r>
              <a:rPr lang="es-ES_tradnl" noProof="0" dirty="0"/>
              <a:t>Especificación de Parámetros</a:t>
            </a:r>
          </a:p>
        </p:txBody>
      </p:sp>
      <p:sp>
        <p:nvSpPr>
          <p:cNvPr id="3" name="Content Placeholder 2"/>
          <p:cNvSpPr>
            <a:spLocks noGrp="1"/>
          </p:cNvSpPr>
          <p:nvPr>
            <p:ph idx="1"/>
          </p:nvPr>
        </p:nvSpPr>
        <p:spPr>
          <a:xfrm>
            <a:off x="242252" y="1130283"/>
            <a:ext cx="6190910" cy="5041917"/>
          </a:xfrm>
        </p:spPr>
        <p:txBody>
          <a:bodyPr rIns="0">
            <a:normAutofit/>
          </a:bodyPr>
          <a:lstStyle/>
          <a:p>
            <a:pPr marL="603478" indent="-457200">
              <a:buFont typeface="+mj-lt"/>
              <a:buAutoNum type="arabicPeriod" startAt="2"/>
            </a:pPr>
            <a:r>
              <a:rPr lang="es-ES_tradnl" spc="-60" noProof="0" dirty="0"/>
              <a:t>En la ventana superior derecha, seleccione </a:t>
            </a:r>
            <a:r>
              <a:rPr lang="es-ES_tradnl" b="1" spc="-60" noProof="0" dirty="0" err="1"/>
              <a:t>Spatial</a:t>
            </a:r>
            <a:r>
              <a:rPr lang="es-ES_tradnl" b="1" spc="-60" noProof="0" dirty="0"/>
              <a:t> Data</a:t>
            </a:r>
            <a:endParaRPr lang="es-ES_tradnl" spc="-60" noProof="0" dirty="0"/>
          </a:p>
          <a:p>
            <a:pPr marL="603478" indent="-457200">
              <a:buFont typeface="+mj-lt"/>
              <a:buAutoNum type="arabicPeriod" startAt="2"/>
            </a:pPr>
            <a:r>
              <a:rPr lang="es-ES_tradnl" spc="-60" noProof="0" dirty="0"/>
              <a:t>Bajo </a:t>
            </a:r>
            <a:r>
              <a:rPr lang="es-ES_tradnl" b="1" spc="-60" noProof="0" dirty="0"/>
              <a:t>Time </a:t>
            </a:r>
            <a:r>
              <a:rPr lang="es-ES_tradnl" b="1" spc="-60" noProof="0" dirty="0" err="1"/>
              <a:t>Interval</a:t>
            </a:r>
            <a:r>
              <a:rPr lang="es-ES_tradnl" spc="-60" noProof="0" dirty="0"/>
              <a:t>, seleccione </a:t>
            </a:r>
            <a:r>
              <a:rPr lang="es-ES_tradnl" b="1" spc="-60" noProof="0" dirty="0" err="1"/>
              <a:t>monthly</a:t>
            </a:r>
            <a:r>
              <a:rPr lang="es-ES_tradnl" b="1" spc="-60" noProof="0" dirty="0"/>
              <a:t> </a:t>
            </a:r>
            <a:r>
              <a:rPr lang="es-ES_tradnl" spc="-60" noProof="0" dirty="0"/>
              <a:t>(mensual). Especifique </a:t>
            </a:r>
            <a:r>
              <a:rPr lang="es-ES_tradnl" b="1" spc="-60" noProof="0" dirty="0" err="1"/>
              <a:t>Jan</a:t>
            </a:r>
            <a:r>
              <a:rPr lang="es-ES_tradnl" b="1" spc="-60" noProof="0" dirty="0"/>
              <a:t>. 2016</a:t>
            </a:r>
            <a:endParaRPr lang="es-ES_tradnl" spc="-60" noProof="0" dirty="0"/>
          </a:p>
          <a:p>
            <a:pPr marL="603478" indent="-457200">
              <a:buFont typeface="+mj-lt"/>
              <a:buAutoNum type="arabicPeriod" startAt="2"/>
            </a:pPr>
            <a:r>
              <a:rPr lang="es-ES_tradnl" spc="-60" noProof="0" dirty="0"/>
              <a:t>Trace un cuadrado sobre la cuenca hidrológica</a:t>
            </a:r>
          </a:p>
          <a:p>
            <a:pPr marL="603478" indent="-457200">
              <a:buFont typeface="+mj-lt"/>
              <a:buAutoNum type="arabicPeriod" startAt="2"/>
            </a:pPr>
            <a:r>
              <a:rPr lang="es-ES_tradnl" spc="-60" noProof="0" dirty="0"/>
              <a:t>Bajo </a:t>
            </a:r>
            <a:r>
              <a:rPr lang="es-ES_tradnl" b="1" spc="-60" noProof="0" dirty="0" err="1"/>
              <a:t>Hydrology</a:t>
            </a:r>
            <a:r>
              <a:rPr lang="es-ES_tradnl" spc="-60" noProof="0" dirty="0"/>
              <a:t>, seleccione </a:t>
            </a:r>
            <a:r>
              <a:rPr lang="es-ES_tradnl" b="1" spc="-60" noProof="0" dirty="0"/>
              <a:t>SMAP </a:t>
            </a:r>
            <a:r>
              <a:rPr lang="es-ES_tradnl" b="1" spc="-60" noProof="0" dirty="0" err="1"/>
              <a:t>soil</a:t>
            </a:r>
            <a:r>
              <a:rPr lang="es-ES_tradnl" b="1" spc="-60" noProof="0" dirty="0"/>
              <a:t> </a:t>
            </a:r>
            <a:r>
              <a:rPr lang="es-ES_tradnl" b="1" spc="-60" noProof="0" dirty="0" err="1"/>
              <a:t>moisture</a:t>
            </a:r>
            <a:r>
              <a:rPr lang="es-ES_tradnl" spc="-60" noProof="0" dirty="0"/>
              <a:t> &gt; </a:t>
            </a:r>
            <a:r>
              <a:rPr lang="es-ES_tradnl" b="1" spc="-60" noProof="0" dirty="0" err="1"/>
              <a:t>Level</a:t>
            </a:r>
            <a:r>
              <a:rPr lang="es-ES_tradnl" b="1" spc="-60" noProof="0" dirty="0"/>
              <a:t> 3-1 </a:t>
            </a:r>
            <a:r>
              <a:rPr lang="es-ES_tradnl" b="1" spc="-60" noProof="0" dirty="0" err="1"/>
              <a:t>day</a:t>
            </a:r>
            <a:r>
              <a:rPr lang="es-ES_tradnl" b="1" spc="-60" noProof="0" dirty="0"/>
              <a:t> </a:t>
            </a:r>
            <a:r>
              <a:rPr lang="es-ES_tradnl" b="1" spc="-60" noProof="0" dirty="0" err="1"/>
              <a:t>composite</a:t>
            </a:r>
            <a:endParaRPr lang="es-ES_tradnl" spc="-60" noProof="0" dirty="0"/>
          </a:p>
          <a:p>
            <a:pPr marL="603478" indent="-457200">
              <a:buFont typeface="+mj-lt"/>
              <a:buAutoNum type="arabicPeriod" startAt="2"/>
            </a:pPr>
            <a:r>
              <a:rPr lang="es-ES_tradnl" spc="-60" noProof="0" dirty="0"/>
              <a:t>Para </a:t>
            </a:r>
            <a:r>
              <a:rPr lang="es-ES_tradnl" b="1" spc="-60" noProof="0" dirty="0"/>
              <a:t>File </a:t>
            </a:r>
            <a:r>
              <a:rPr lang="es-ES_tradnl" b="1" spc="-60" noProof="0" dirty="0" err="1"/>
              <a:t>Format</a:t>
            </a:r>
            <a:r>
              <a:rPr lang="es-ES_tradnl" spc="-60" noProof="0" dirty="0"/>
              <a:t>, seleccione </a:t>
            </a:r>
            <a:r>
              <a:rPr lang="es-ES_tradnl" b="1" spc="-60" noProof="0" dirty="0" err="1"/>
              <a:t>arc</a:t>
            </a:r>
            <a:r>
              <a:rPr lang="es-ES_tradnl" b="1" spc="-60" noProof="0" dirty="0"/>
              <a:t> </a:t>
            </a:r>
            <a:r>
              <a:rPr lang="es-ES_tradnl" b="1" spc="-60" noProof="0" dirty="0" err="1"/>
              <a:t>ascii</a:t>
            </a:r>
            <a:endParaRPr lang="es-ES_tradnl" spc="-60" noProof="0" dirty="0"/>
          </a:p>
          <a:p>
            <a:pPr marL="603478" indent="-457200">
              <a:buFont typeface="+mj-lt"/>
              <a:buAutoNum type="arabicPeriod" startAt="2"/>
            </a:pPr>
            <a:r>
              <a:rPr lang="es-ES_tradnl" spc="-60" noProof="0" dirty="0"/>
              <a:t>Especifique su correo electrónico y haga clic en </a:t>
            </a:r>
            <a:r>
              <a:rPr lang="es-ES_tradnl" b="1" spc="-60" noProof="0" dirty="0" err="1"/>
              <a:t>Submit</a:t>
            </a:r>
            <a:r>
              <a:rPr lang="es-ES_tradnl" b="1" spc="-60" noProof="0" dirty="0"/>
              <a:t> Data </a:t>
            </a:r>
            <a:r>
              <a:rPr lang="es-ES_tradnl" b="1" spc="-60" noProof="0" dirty="0" err="1"/>
              <a:t>Request</a:t>
            </a:r>
            <a:endParaRPr lang="es-ES_tradnl" spc="-60" noProof="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837" y="1130283"/>
            <a:ext cx="1959735" cy="5041917"/>
          </a:xfrm>
          <a:prstGeom prst="rect">
            <a:avLst/>
          </a:prstGeom>
        </p:spPr>
      </p:pic>
    </p:spTree>
    <p:extLst>
      <p:ext uri="{BB962C8B-B14F-4D97-AF65-F5344CB8AC3E}">
        <p14:creationId xmlns:p14="http://schemas.microsoft.com/office/powerpoint/2010/main" val="1212144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Para Abrir el Archivo</a:t>
            </a:r>
          </a:p>
        </p:txBody>
      </p:sp>
      <p:sp>
        <p:nvSpPr>
          <p:cNvPr id="3" name="Content Placeholder 2"/>
          <p:cNvSpPr>
            <a:spLocks noGrp="1"/>
          </p:cNvSpPr>
          <p:nvPr>
            <p:ph idx="1"/>
          </p:nvPr>
        </p:nvSpPr>
        <p:spPr/>
        <p:txBody>
          <a:bodyPr/>
          <a:lstStyle/>
          <a:p>
            <a:pPr marL="603478" indent="-457200">
              <a:buFont typeface="+mj-lt"/>
              <a:buAutoNum type="arabicPeriod" startAt="8"/>
            </a:pPr>
            <a:r>
              <a:rPr lang="es-ES_tradnl" noProof="0" dirty="0"/>
              <a:t>Abra el archivo de texto con Excel</a:t>
            </a:r>
          </a:p>
          <a:p>
            <a:pPr marL="859465" lvl="1" indent="-457200"/>
            <a:r>
              <a:rPr lang="es-ES_tradnl" noProof="0" dirty="0"/>
              <a:t>Los resultados contienen la humedad del suelo media para el mes de enero de 2016 para los pixeles dentro del rectángulo especificado</a:t>
            </a:r>
          </a:p>
          <a:p>
            <a:pPr marL="603478" indent="-457200">
              <a:buFont typeface="+mj-lt"/>
              <a:buAutoNum type="arabicPeriod" startAt="8"/>
            </a:pPr>
            <a:r>
              <a:rPr lang="es-ES_tradnl" noProof="0" dirty="0"/>
              <a:t>Repita el mismo proceso de extracción para </a:t>
            </a:r>
            <a:r>
              <a:rPr lang="es-ES_tradnl" noProof="0" dirty="0" err="1"/>
              <a:t>Jan</a:t>
            </a:r>
            <a:r>
              <a:rPr lang="es-ES_tradnl" noProof="0" dirty="0"/>
              <a:t> (enero) 2017, Feb 2016 y Feb 2017</a:t>
            </a:r>
          </a:p>
        </p:txBody>
      </p:sp>
    </p:spTree>
    <p:extLst>
      <p:ext uri="{BB962C8B-B14F-4D97-AF65-F5344CB8AC3E}">
        <p14:creationId xmlns:p14="http://schemas.microsoft.com/office/powerpoint/2010/main" val="969203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Productos de Datos de SMAP- Resumen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43118532"/>
              </p:ext>
            </p:extLst>
          </p:nvPr>
        </p:nvGraphicFramePr>
        <p:xfrm>
          <a:off x="242251" y="1591948"/>
          <a:ext cx="11704322" cy="4937760"/>
        </p:xfrm>
        <a:graphic>
          <a:graphicData uri="http://schemas.openxmlformats.org/drawingml/2006/table">
            <a:tbl>
              <a:tblPr firstRow="1" bandRow="1">
                <a:tableStyleId>{74C1A8A3-306A-4EB7-A6B1-4F7E0EB9C5D6}</a:tableStyleId>
              </a:tblPr>
              <a:tblGrid>
                <a:gridCol w="2274521">
                  <a:extLst>
                    <a:ext uri="{9D8B030D-6E8A-4147-A177-3AD203B41FA5}">
                      <a16:colId xmlns:a16="http://schemas.microsoft.com/office/drawing/2014/main" val="20000"/>
                    </a:ext>
                  </a:extLst>
                </a:gridCol>
                <a:gridCol w="4802491">
                  <a:extLst>
                    <a:ext uri="{9D8B030D-6E8A-4147-A177-3AD203B41FA5}">
                      <a16:colId xmlns:a16="http://schemas.microsoft.com/office/drawing/2014/main" val="20001"/>
                    </a:ext>
                  </a:extLst>
                </a:gridCol>
                <a:gridCol w="1850085">
                  <a:extLst>
                    <a:ext uri="{9D8B030D-6E8A-4147-A177-3AD203B41FA5}">
                      <a16:colId xmlns:a16="http://schemas.microsoft.com/office/drawing/2014/main" val="20002"/>
                    </a:ext>
                  </a:extLst>
                </a:gridCol>
                <a:gridCol w="2777225">
                  <a:extLst>
                    <a:ext uri="{9D8B030D-6E8A-4147-A177-3AD203B41FA5}">
                      <a16:colId xmlns:a16="http://schemas.microsoft.com/office/drawing/2014/main" val="20003"/>
                    </a:ext>
                  </a:extLst>
                </a:gridCol>
              </a:tblGrid>
              <a:tr h="284616">
                <a:tc>
                  <a:txBody>
                    <a:bodyPr/>
                    <a:lstStyle/>
                    <a:p>
                      <a:pPr algn="ctr"/>
                      <a:r>
                        <a:rPr lang="x-none" sz="1600" noProof="0" dirty="0"/>
                        <a:t>Producto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Descripción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Resolución en Cuadrícula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Fuente de Algoritmo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4616">
                <a:tc>
                  <a:txBody>
                    <a:bodyPr/>
                    <a:lstStyle/>
                    <a:p>
                      <a:pPr algn="ctr"/>
                      <a:r>
                        <a:rPr lang="x-none" sz="1600" noProof="0" dirty="0"/>
                        <a:t>L1A_Radiometer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spc="-20" baseline="0" noProof="0" dirty="0"/>
                        <a:t>Datos Radiométricos en Orden Cronológico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4616">
                <a:tc>
                  <a:txBody>
                    <a:bodyPr/>
                    <a:lstStyle/>
                    <a:p>
                      <a:pPr algn="ctr"/>
                      <a:r>
                        <a:rPr lang="x-none" sz="1600" noProof="0" dirty="0"/>
                        <a:t>L1B_TB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Radiómetro T</a:t>
                      </a:r>
                      <a:r>
                        <a:rPr lang="x-none" sz="1600" baseline="-25000" noProof="0" dirty="0"/>
                        <a:t>B</a:t>
                      </a:r>
                      <a:r>
                        <a:rPr lang="x-none" sz="1600" baseline="0" noProof="0" dirty="0"/>
                        <a:t> en Orden Cronológico</a:t>
                      </a:r>
                      <a:endParaRPr lang="x-none" sz="16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39</a:t>
                      </a:r>
                      <a:r>
                        <a:rPr lang="x-none" sz="1600" baseline="0" noProof="0" dirty="0"/>
                        <a:t> x 47 km</a:t>
                      </a:r>
                      <a:endParaRPr lang="x-none" sz="16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4616">
                <a:tc>
                  <a:txBody>
                    <a:bodyPr/>
                    <a:lstStyle/>
                    <a:p>
                      <a:pPr algn="ctr"/>
                      <a:r>
                        <a:rPr lang="x-none" sz="1600" noProof="0" dirty="0"/>
                        <a:t>L1C_TB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x-none" sz="1600" noProof="0" dirty="0"/>
                        <a:t>Radiómetro T</a:t>
                      </a:r>
                      <a:r>
                        <a:rPr lang="x-none" sz="1600" baseline="-25000" noProof="0" dirty="0"/>
                        <a:t>B</a:t>
                      </a:r>
                      <a:r>
                        <a:rPr lang="x-none" sz="1600" baseline="0" noProof="0" dirty="0"/>
                        <a:t> en Mitades de Órbita</a:t>
                      </a:r>
                      <a:endParaRPr lang="x-none" sz="16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36</a:t>
                      </a:r>
                      <a:r>
                        <a:rPr lang="x-none" sz="1600" baseline="0" noProof="0" dirty="0"/>
                        <a:t> km</a:t>
                      </a:r>
                      <a:endParaRPr lang="x-none" sz="16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4616">
                <a:tc>
                  <a:txBody>
                    <a:bodyPr/>
                    <a:lstStyle/>
                    <a:p>
                      <a:pPr algn="ctr"/>
                      <a:r>
                        <a:rPr lang="x-none" sz="1600" noProof="0" dirty="0"/>
                        <a:t>L1C_TB_E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x-none" sz="1600" spc="-80" noProof="0" dirty="0"/>
                        <a:t>Radiómetro T</a:t>
                      </a:r>
                      <a:r>
                        <a:rPr lang="x-none" sz="1600" spc="-80" baseline="-25000" noProof="0" dirty="0"/>
                        <a:t>B</a:t>
                      </a:r>
                      <a:r>
                        <a:rPr lang="x-none" sz="1600" spc="-80" baseline="0" noProof="0" dirty="0"/>
                        <a:t> en Mitades de Órbita, Mejorado</a:t>
                      </a:r>
                      <a:endParaRPr lang="x-none" sz="1600" spc="-8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4616">
                <a:tc>
                  <a:txBody>
                    <a:bodyPr/>
                    <a:lstStyle/>
                    <a:p>
                      <a:pPr algn="ctr"/>
                      <a:r>
                        <a:rPr lang="x-none" sz="1600" noProof="0" dirty="0"/>
                        <a:t>L2_SM_P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Humedad del Suelo (Radiómetro)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36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84616">
                <a:tc>
                  <a:txBody>
                    <a:bodyPr/>
                    <a:lstStyle/>
                    <a:p>
                      <a:pPr algn="ctr"/>
                      <a:r>
                        <a:rPr lang="x-none" sz="1600" noProof="0" dirty="0"/>
                        <a:t>L2_SM_P_E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Humedad del Suelo (Radiómetro)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9</a:t>
                      </a:r>
                      <a:r>
                        <a:rPr lang="x-none" sz="1600" baseline="0" noProof="0" dirty="0"/>
                        <a:t> km</a:t>
                      </a:r>
                      <a:endParaRPr lang="x-none" sz="160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4616">
                <a:tc>
                  <a:txBody>
                    <a:bodyPr/>
                    <a:lstStyle/>
                    <a:p>
                      <a:pPr algn="ctr"/>
                      <a:r>
                        <a:rPr lang="x-none" sz="1600" noProof="0" dirty="0"/>
                        <a:t>L2_SM_SP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spc="-140" noProof="0" dirty="0"/>
                        <a:t>Humedad del Suelo (Radar Sentinel</a:t>
                      </a:r>
                      <a:r>
                        <a:rPr lang="x-none" sz="1600" spc="-140" baseline="0" noProof="0" dirty="0"/>
                        <a:t> + Radiómetro)</a:t>
                      </a:r>
                      <a:endParaRPr lang="x-none" sz="1600" spc="-14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3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84616">
                <a:tc>
                  <a:txBody>
                    <a:bodyPr/>
                    <a:lstStyle/>
                    <a:p>
                      <a:pPr algn="ctr"/>
                      <a:r>
                        <a:rPr lang="x-none" sz="1600" noProof="0" dirty="0"/>
                        <a:t>L3_FT_P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Humedad del Suelo (Radiómetro)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36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4616">
                <a:tc>
                  <a:txBody>
                    <a:bodyPr/>
                    <a:lstStyle/>
                    <a:p>
                      <a:pPr algn="ctr"/>
                      <a:r>
                        <a:rPr lang="x-none" sz="1600" noProof="0" dirty="0"/>
                        <a:t>L3_SM_P_E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spc="-40" noProof="0" dirty="0"/>
                        <a:t>Humedad del Suelo (Radiómetro</a:t>
                      </a:r>
                      <a:r>
                        <a:rPr lang="x-none" sz="1600" spc="-40" baseline="0" noProof="0" dirty="0"/>
                        <a:t>, Mejorada)</a:t>
                      </a:r>
                      <a:endParaRPr lang="x-none" sz="1600" spc="-4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3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84616">
                <a:tc>
                  <a:txBody>
                    <a:bodyPr/>
                    <a:lstStyle/>
                    <a:p>
                      <a:pPr algn="ctr"/>
                      <a:r>
                        <a:rPr lang="x-none" sz="1600" noProof="0" dirty="0"/>
                        <a:t>L3_SM_P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Humedad del Suelo (Radiómetro)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36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84616">
                <a:tc>
                  <a:txBody>
                    <a:bodyPr/>
                    <a:lstStyle/>
                    <a:p>
                      <a:pPr algn="ctr"/>
                      <a:r>
                        <a:rPr lang="x-none" sz="1600" noProof="0" dirty="0"/>
                        <a:t>L3_SM_P_E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609493" rtl="0" eaLnBrk="1" fontAlgn="auto" latinLnBrk="0" hangingPunct="1">
                        <a:lnSpc>
                          <a:spcPct val="100000"/>
                        </a:lnSpc>
                        <a:spcBef>
                          <a:spcPts val="0"/>
                        </a:spcBef>
                        <a:spcAft>
                          <a:spcPts val="0"/>
                        </a:spcAft>
                        <a:buClrTx/>
                        <a:buSzTx/>
                        <a:buFontTx/>
                        <a:buNone/>
                        <a:tabLst/>
                        <a:defRPr/>
                      </a:pPr>
                      <a:r>
                        <a:rPr kumimoji="0" lang="x-none" sz="1600" b="0" i="0" u="none" strike="noStrike" kern="1200" cap="none" spc="-40" normalizeH="0" baseline="0" noProof="0" dirty="0">
                          <a:ln>
                            <a:noFill/>
                          </a:ln>
                          <a:solidFill>
                            <a:srgbClr val="000000"/>
                          </a:solidFill>
                          <a:effectLst/>
                          <a:uLnTx/>
                          <a:uFillTx/>
                          <a:latin typeface="+mn-lt"/>
                          <a:ea typeface="+mn-ea"/>
                          <a:cs typeface="+mn-cs"/>
                        </a:rPr>
                        <a:t>Humedad del Suelo (Radiómetro, Mejorada)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84616">
                <a:tc>
                  <a:txBody>
                    <a:bodyPr/>
                    <a:lstStyle/>
                    <a:p>
                      <a:pPr algn="ctr"/>
                      <a:r>
                        <a:rPr lang="x-none" sz="1600" noProof="0" dirty="0"/>
                        <a:t>L4_SM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spc="-100" baseline="0" noProof="0" dirty="0"/>
                        <a:t>Humedad del Suelo (Superficie y Zona de Raíces)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84616">
                <a:tc>
                  <a:txBody>
                    <a:bodyPr/>
                    <a:lstStyle/>
                    <a:p>
                      <a:pPr algn="ctr"/>
                      <a:r>
                        <a:rPr lang="x-none" sz="1600" noProof="0" dirty="0"/>
                        <a:t>L4_C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spc="-130" noProof="0" dirty="0"/>
                        <a:t>Intercambio Ecosistémico de Carbono Neto</a:t>
                      </a:r>
                      <a:r>
                        <a:rPr lang="x-none" sz="1600" spc="-130" baseline="0" noProof="0" dirty="0"/>
                        <a:t> (NEE)</a:t>
                      </a:r>
                      <a:endParaRPr lang="x-none" sz="1600" spc="-130" noProof="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x-none" sz="1600" noProof="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4" name="TextBox 3"/>
          <p:cNvSpPr txBox="1"/>
          <p:nvPr/>
        </p:nvSpPr>
        <p:spPr>
          <a:xfrm>
            <a:off x="3147694" y="1118460"/>
            <a:ext cx="6555000" cy="461665"/>
          </a:xfrm>
          <a:prstGeom prst="rect">
            <a:avLst/>
          </a:prstGeom>
          <a:noFill/>
        </p:spPr>
        <p:txBody>
          <a:bodyPr wrap="none" rtlCol="0">
            <a:spAutoFit/>
          </a:bodyPr>
          <a:lstStyle/>
          <a:p>
            <a:r>
              <a:rPr lang="x-none" dirty="0"/>
              <a:t>Productos de Datos de SMAP Actualizados</a:t>
            </a:r>
          </a:p>
        </p:txBody>
      </p:sp>
    </p:spTree>
    <p:extLst>
      <p:ext uri="{BB962C8B-B14F-4D97-AF65-F5344CB8AC3E}">
        <p14:creationId xmlns:p14="http://schemas.microsoft.com/office/powerpoint/2010/main" val="138660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noProof="0" dirty="0"/>
              <a:t>Configuración de los Productos</a:t>
            </a:r>
          </a:p>
        </p:txBody>
      </p:sp>
      <p:sp>
        <p:nvSpPr>
          <p:cNvPr id="6" name="Content Placeholder 5"/>
          <p:cNvSpPr>
            <a:spLocks noGrp="1"/>
          </p:cNvSpPr>
          <p:nvPr>
            <p:ph idx="1"/>
          </p:nvPr>
        </p:nvSpPr>
        <p:spPr>
          <a:xfrm>
            <a:off x="242252" y="1130283"/>
            <a:ext cx="5806440" cy="5187862"/>
          </a:xfrm>
        </p:spPr>
        <p:txBody>
          <a:bodyPr>
            <a:noAutofit/>
          </a:bodyPr>
          <a:lstStyle/>
          <a:p>
            <a:r>
              <a:rPr lang="es-ES_tradnl" sz="2000" b="1" noProof="0" dirty="0"/>
              <a:t>Todos los productos están en formato HDF5</a:t>
            </a:r>
          </a:p>
          <a:p>
            <a:pPr lvl="1"/>
            <a:r>
              <a:rPr lang="es-ES_tradnl" sz="2000" noProof="0" dirty="0"/>
              <a:t>Cada archivo HDF5 contiene los datos primarios (ej. humedad del suelo, estado congelado /descongelado de la superficie) y todos los archivos utilizados en la producción del producto. </a:t>
            </a:r>
          </a:p>
          <a:p>
            <a:pPr lvl="1"/>
            <a:r>
              <a:rPr lang="es-ES_tradnl" sz="2000" noProof="0" dirty="0"/>
              <a:t>Los archivos contienen metadatos, ubicación, señalizaciones o mascaras, etc.  </a:t>
            </a:r>
          </a:p>
          <a:p>
            <a:r>
              <a:rPr lang="es-ES_tradnl" sz="2000" b="1" noProof="0" dirty="0"/>
              <a:t>Proyección: EASE2 </a:t>
            </a:r>
            <a:r>
              <a:rPr lang="es-ES_tradnl" sz="2000" b="1" noProof="0" dirty="0" err="1"/>
              <a:t>Grid</a:t>
            </a:r>
            <a:r>
              <a:rPr lang="es-ES_tradnl" sz="2000" b="1" noProof="0" dirty="0"/>
              <a:t> 2.0</a:t>
            </a:r>
          </a:p>
          <a:p>
            <a:pPr lvl="1"/>
            <a:r>
              <a:rPr lang="es-ES_tradnl" sz="2000" noProof="0" dirty="0"/>
              <a:t>Proyección de igual área</a:t>
            </a:r>
          </a:p>
          <a:p>
            <a:pPr lvl="1"/>
            <a:r>
              <a:rPr lang="es-ES_tradnl" sz="2000" noProof="0" dirty="0"/>
              <a:t>Los productos L2, 3, y 4 y los datos del radiómetro L1C se encuentran en esta proyección</a:t>
            </a:r>
          </a:p>
        </p:txBody>
      </p:sp>
      <p:sp>
        <p:nvSpPr>
          <p:cNvPr id="9" name="Content Placeholder 8"/>
          <p:cNvSpPr>
            <a:spLocks noGrp="1"/>
          </p:cNvSpPr>
          <p:nvPr>
            <p:ph idx="12"/>
          </p:nvPr>
        </p:nvSpPr>
        <p:spPr>
          <a:xfrm>
            <a:off x="6140132" y="1130282"/>
            <a:ext cx="5806440" cy="5187863"/>
          </a:xfrm>
        </p:spPr>
        <p:txBody>
          <a:bodyPr>
            <a:normAutofit/>
          </a:bodyPr>
          <a:lstStyle/>
          <a:p>
            <a:r>
              <a:rPr lang="es-ES_tradnl" sz="2000" b="1" noProof="0" dirty="0"/>
              <a:t>Valores</a:t>
            </a:r>
          </a:p>
          <a:p>
            <a:pPr lvl="1"/>
            <a:r>
              <a:rPr lang="es-ES_tradnl" sz="2000" noProof="0" dirty="0"/>
              <a:t>Los datos del radiómetro (temperatura de brillo) están en Kelvin</a:t>
            </a:r>
          </a:p>
          <a:p>
            <a:pPr lvl="1"/>
            <a:r>
              <a:rPr lang="es-ES_tradnl" sz="2000" noProof="0" dirty="0"/>
              <a:t>Los datos del radar están en sigma cero</a:t>
            </a:r>
          </a:p>
          <a:p>
            <a:pPr lvl="1"/>
            <a:r>
              <a:rPr lang="es-ES_tradnl" sz="2000" noProof="0" dirty="0"/>
              <a:t>La humedad del suelo es una medición volumétrica expresada como cm</a:t>
            </a:r>
            <a:r>
              <a:rPr lang="es-ES_tradnl" sz="2000" baseline="30000" noProof="0" dirty="0"/>
              <a:t>3</a:t>
            </a:r>
            <a:r>
              <a:rPr lang="es-ES_tradnl" sz="2000" noProof="0" dirty="0"/>
              <a:t>/cm</a:t>
            </a:r>
            <a:r>
              <a:rPr lang="es-ES_tradnl" sz="2000" baseline="30000" noProof="0" dirty="0"/>
              <a:t>3</a:t>
            </a:r>
          </a:p>
          <a:p>
            <a:pPr lvl="1"/>
            <a:r>
              <a:rPr lang="es-ES_tradnl" sz="2000" noProof="0" dirty="0"/>
              <a:t>El estado congelado /descongelado de la superficie es una medida binaria</a:t>
            </a:r>
          </a:p>
          <a:p>
            <a:pPr lvl="1"/>
            <a:r>
              <a:rPr lang="es-ES_tradnl" sz="2000" noProof="0" dirty="0"/>
              <a:t>Intercambio neto de carbono en el ecosistema es una medición de gramos de carbono por metro cuadrado por día</a:t>
            </a:r>
          </a:p>
        </p:txBody>
      </p:sp>
    </p:spTree>
    <p:extLst>
      <p:ext uri="{BB962C8B-B14F-4D97-AF65-F5344CB8AC3E}">
        <p14:creationId xmlns:p14="http://schemas.microsoft.com/office/powerpoint/2010/main" val="1261362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_tradnl" noProof="0" dirty="0"/>
              <a:t>Descubrir, Bajar y Visualizar los Datos de SMAP</a:t>
            </a:r>
          </a:p>
        </p:txBody>
      </p:sp>
    </p:spTree>
    <p:extLst>
      <p:ext uri="{BB962C8B-B14F-4D97-AF65-F5344CB8AC3E}">
        <p14:creationId xmlns:p14="http://schemas.microsoft.com/office/powerpoint/2010/main" val="191531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_tradnl" noProof="0" dirty="0"/>
              <a:t>Sitios en Línea Donde Descubrir, Descargar y Visualizar Datos de SMAP</a:t>
            </a:r>
          </a:p>
        </p:txBody>
      </p:sp>
      <p:sp>
        <p:nvSpPr>
          <p:cNvPr id="5" name="Content Placeholder 4"/>
          <p:cNvSpPr>
            <a:spLocks noGrp="1"/>
          </p:cNvSpPr>
          <p:nvPr>
            <p:ph idx="1"/>
          </p:nvPr>
        </p:nvSpPr>
        <p:spPr>
          <a:xfrm>
            <a:off x="242252" y="1130283"/>
            <a:ext cx="3840480" cy="5041917"/>
          </a:xfrm>
        </p:spPr>
        <p:txBody>
          <a:bodyPr/>
          <a:lstStyle/>
          <a:p>
            <a:pPr marL="146278" indent="0" algn="ctr">
              <a:buNone/>
            </a:pPr>
            <a:r>
              <a:rPr lang="es-ES_tradnl" noProof="0" dirty="0"/>
              <a:t>NSIDC: Búsqueda de datos, documentación y acceso</a:t>
            </a:r>
          </a:p>
          <a:p>
            <a:pPr marL="146278" indent="0" algn="ctr">
              <a:buNone/>
            </a:pPr>
            <a:r>
              <a:rPr lang="es-ES_tradnl" noProof="0" dirty="0">
                <a:hlinkClick r:id="rId2"/>
              </a:rPr>
              <a:t>http://nsidc.org/data/</a:t>
            </a:r>
            <a:br>
              <a:rPr lang="es-ES_tradnl" noProof="0" dirty="0">
                <a:hlinkClick r:id="rId2"/>
              </a:rPr>
            </a:br>
            <a:r>
              <a:rPr lang="es-ES_tradnl" noProof="0" dirty="0">
                <a:hlinkClick r:id="rId2"/>
              </a:rPr>
              <a:t>search/</a:t>
            </a:r>
            <a:r>
              <a:rPr lang="es-ES_tradnl" noProof="0" dirty="0"/>
              <a:t> </a:t>
            </a:r>
          </a:p>
        </p:txBody>
      </p:sp>
      <p:sp>
        <p:nvSpPr>
          <p:cNvPr id="6" name="Content Placeholder 5"/>
          <p:cNvSpPr>
            <a:spLocks noGrp="1"/>
          </p:cNvSpPr>
          <p:nvPr>
            <p:ph idx="10"/>
          </p:nvPr>
        </p:nvSpPr>
        <p:spPr>
          <a:xfrm>
            <a:off x="4174172" y="1130282"/>
            <a:ext cx="3840480" cy="5041917"/>
          </a:xfrm>
        </p:spPr>
        <p:txBody>
          <a:bodyPr/>
          <a:lstStyle/>
          <a:p>
            <a:pPr marL="146278" indent="0" algn="ctr">
              <a:buNone/>
            </a:pPr>
            <a:r>
              <a:rPr lang="es-ES_tradnl" noProof="0" dirty="0" err="1"/>
              <a:t>Worldview</a:t>
            </a:r>
            <a:r>
              <a:rPr lang="es-ES_tradnl" noProof="0" dirty="0"/>
              <a:t>: </a:t>
            </a:r>
            <a:br>
              <a:rPr lang="es-ES_tradnl" noProof="0" dirty="0"/>
            </a:br>
            <a:r>
              <a:rPr lang="es-ES_tradnl" noProof="0" dirty="0"/>
              <a:t>Visualización de datos y descarga</a:t>
            </a:r>
          </a:p>
          <a:p>
            <a:pPr marL="146278" indent="0" algn="ctr">
              <a:buNone/>
            </a:pPr>
            <a:r>
              <a:rPr lang="es-ES_tradnl" noProof="0" dirty="0">
                <a:hlinkClick r:id="rId3"/>
              </a:rPr>
              <a:t>http://worldview.</a:t>
            </a:r>
            <a:br>
              <a:rPr lang="es-ES_tradnl" noProof="0" dirty="0">
                <a:hlinkClick r:id="rId3"/>
              </a:rPr>
            </a:br>
            <a:r>
              <a:rPr lang="es-ES_tradnl" noProof="0" dirty="0">
                <a:hlinkClick r:id="rId3"/>
              </a:rPr>
              <a:t>earthdata.nasa.gov/</a:t>
            </a:r>
            <a:r>
              <a:rPr lang="es-ES_tradnl" noProof="0" dirty="0"/>
              <a:t> </a:t>
            </a:r>
          </a:p>
        </p:txBody>
      </p:sp>
      <p:sp>
        <p:nvSpPr>
          <p:cNvPr id="7" name="Content Placeholder 6"/>
          <p:cNvSpPr>
            <a:spLocks noGrp="1"/>
          </p:cNvSpPr>
          <p:nvPr>
            <p:ph idx="11"/>
          </p:nvPr>
        </p:nvSpPr>
        <p:spPr>
          <a:xfrm>
            <a:off x="8106092" y="1130282"/>
            <a:ext cx="3840480" cy="5041917"/>
          </a:xfrm>
        </p:spPr>
        <p:txBody>
          <a:bodyPr/>
          <a:lstStyle/>
          <a:p>
            <a:pPr marL="146278" indent="0" algn="ctr">
              <a:buNone/>
            </a:pPr>
            <a:r>
              <a:rPr lang="es-ES_tradnl" noProof="0" dirty="0" err="1"/>
              <a:t>Earthdata</a:t>
            </a:r>
            <a:r>
              <a:rPr lang="es-ES_tradnl" noProof="0" dirty="0"/>
              <a:t>:</a:t>
            </a:r>
            <a:br>
              <a:rPr lang="es-ES_tradnl" noProof="0" dirty="0"/>
            </a:br>
            <a:r>
              <a:rPr lang="es-ES_tradnl" noProof="0" dirty="0"/>
              <a:t>Acceso a datos y configuración de los datos descargados</a:t>
            </a:r>
          </a:p>
          <a:p>
            <a:pPr marL="146278" indent="0" algn="ctr">
              <a:buNone/>
            </a:pPr>
            <a:r>
              <a:rPr lang="es-ES_tradnl" noProof="0" dirty="0">
                <a:hlinkClick r:id="rId4"/>
              </a:rPr>
              <a:t>http://search.earthdata.nasa.gov/</a:t>
            </a:r>
            <a:r>
              <a:rPr lang="es-ES_tradnl" noProof="0" dirty="0"/>
              <a:t> </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252" y="3472348"/>
            <a:ext cx="3840480" cy="247254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6548" y="3473953"/>
            <a:ext cx="3833862" cy="243918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6092" y="3472348"/>
            <a:ext cx="3841139" cy="2440787"/>
          </a:xfrm>
          <a:prstGeom prst="rect">
            <a:avLst/>
          </a:prstGeom>
        </p:spPr>
      </p:pic>
    </p:spTree>
    <p:extLst>
      <p:ext uri="{BB962C8B-B14F-4D97-AF65-F5344CB8AC3E}">
        <p14:creationId xmlns:p14="http://schemas.microsoft.com/office/powerpoint/2010/main" val="544225883"/>
      </p:ext>
    </p:extLst>
  </p:cSld>
  <p:clrMapOvr>
    <a:masterClrMapping/>
  </p:clrMapOvr>
</p:sld>
</file>

<file path=ppt/theme/theme1.xml><?xml version="1.0" encoding="utf-8"?>
<a:theme xmlns:a="http://schemas.openxmlformats.org/drawingml/2006/main" name="ARSET">
  <a:themeElements>
    <a:clrScheme name="CBP">
      <a:dk1>
        <a:srgbClr val="000000"/>
      </a:dk1>
      <a:lt1>
        <a:srgbClr val="FFFFFF"/>
      </a:lt1>
      <a:dk2>
        <a:srgbClr val="44546A"/>
      </a:dk2>
      <a:lt2>
        <a:srgbClr val="E7E6E6"/>
      </a:lt2>
      <a:accent1>
        <a:srgbClr val="3E4168"/>
      </a:accent1>
      <a:accent2>
        <a:srgbClr val="964034"/>
      </a:accent2>
      <a:accent3>
        <a:srgbClr val="9298A8"/>
      </a:accent3>
      <a:accent4>
        <a:srgbClr val="E97845"/>
      </a:accent4>
      <a:accent5>
        <a:srgbClr val="379CC3"/>
      </a:accent5>
      <a:accent6>
        <a:srgbClr val="2E8651"/>
      </a:accent6>
      <a:hlink>
        <a:srgbClr val="379CC3"/>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RSET" id="{BA05CCD1-3523-0D48-9ADD-9603D9C9F698}" vid="{84C97764-3CC0-DE47-A4EB-C4D0B64616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ARSET</Template>
  <TotalTime>20705</TotalTime>
  <Words>3868</Words>
  <Application>Microsoft Office PowerPoint</Application>
  <PresentationFormat>Custom</PresentationFormat>
  <Paragraphs>418</Paragraphs>
  <Slides>56</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Century Gothic</vt:lpstr>
      <vt:lpstr>ARSET</vt:lpstr>
      <vt:lpstr>Como Acceder y Analizar Datos de SMAP</vt:lpstr>
      <vt:lpstr>Objetivos</vt:lpstr>
      <vt:lpstr>Resumen General</vt:lpstr>
      <vt:lpstr>Resumen de los Productos de SMAP</vt:lpstr>
      <vt:lpstr>Productos de Datos de SMAP</vt:lpstr>
      <vt:lpstr>Productos de Datos de SMAP- Resumen</vt:lpstr>
      <vt:lpstr>Configuración de los Productos</vt:lpstr>
      <vt:lpstr>Descubrir, Bajar y Visualizar los Datos de SMAP</vt:lpstr>
      <vt:lpstr>Sitios en Línea Donde Descubrir, Descargar y Visualizar Datos de SMAP</vt:lpstr>
      <vt:lpstr>National Snow &amp; Ice Data Center (NSIDC) Centro Nacional de Datos de la Nieve y del Hielo</vt:lpstr>
      <vt:lpstr>Worldview</vt:lpstr>
      <vt:lpstr>Herramientas</vt:lpstr>
      <vt:lpstr>Herramientas que Trabajan con Datos de SMAP en Formato HDF5</vt:lpstr>
      <vt:lpstr>Herramientas que Trabajan con Datos de SMAP en Formato HD</vt:lpstr>
      <vt:lpstr>Descargar Datos de SMAP</vt:lpstr>
      <vt:lpstr>Descubriendo los Datos SMAP de Data en el NSIDC</vt:lpstr>
      <vt:lpstr>Descubriendo los Datos SMAP de Data en el NSIDC</vt:lpstr>
      <vt:lpstr>Descubriendo los Datos SMAP de Data en el NSIDC</vt:lpstr>
      <vt:lpstr>Descubriendo los Datos SMAP de Data en el NSIDC</vt:lpstr>
      <vt:lpstr>Descubriendo los Datos SMAP de Data en el NSIDC</vt:lpstr>
      <vt:lpstr>Descubriendo los Datos SMAP de Data en el NSIDC</vt:lpstr>
      <vt:lpstr>Explorando los Datos de SMAP en NASA Worldview</vt:lpstr>
      <vt:lpstr>Visualización y Acceso a Datos de SMAP desde Worldview</vt:lpstr>
      <vt:lpstr>Explorando más Allá con la Interfaz de Worldview</vt:lpstr>
      <vt:lpstr>Explorando más Allá con la Interfaz de Worldview</vt:lpstr>
      <vt:lpstr>Explorando más Allá con la Interfaz de Worldview</vt:lpstr>
      <vt:lpstr>Explorando las Opciones de Capa</vt:lpstr>
      <vt:lpstr>Opciones de Capa de SMAP</vt:lpstr>
      <vt:lpstr>Agregando una Superposición: Costas / Fronteras / Carreteras</vt:lpstr>
      <vt:lpstr>Acceso a Datos de SMAP con NASA Earthdata Search</vt:lpstr>
      <vt:lpstr>Una Breve Comparación de la Humedad del Suelo a Través del Tiempo</vt:lpstr>
      <vt:lpstr>Una Breve Comparación de la Humedad del Suelo a Través del Tiempo</vt:lpstr>
      <vt:lpstr>Una Breve Comparación de la Humedad del Suelo a Través del Tiempo</vt:lpstr>
      <vt:lpstr>Descargando Desde Worldview:</vt:lpstr>
      <vt:lpstr>Descargando Desde Worldview:  </vt:lpstr>
      <vt:lpstr>Descargando Desde Worldview: </vt:lpstr>
      <vt:lpstr>Descargando Desde Worldview: </vt:lpstr>
      <vt:lpstr>Búsqueda y Acceso a Datos de SMAP desde Earthdata Search</vt:lpstr>
      <vt:lpstr>Explorando la Interfaz de Earthdata Search</vt:lpstr>
      <vt:lpstr>Explorando la Interfaz de Earthdata Search</vt:lpstr>
      <vt:lpstr>Cómo Buscar y Acceder Datos de SMAP Desde Earthdata Search</vt:lpstr>
      <vt:lpstr>Configure el Filtro de Búsqueda Temporal</vt:lpstr>
      <vt:lpstr>Configure el Filtro de Búsqueda Temporal</vt:lpstr>
      <vt:lpstr>Configure el Filtro de Búsqueda Espacial</vt:lpstr>
      <vt:lpstr>Configure el Filtro de Búsqueda Espacial</vt:lpstr>
      <vt:lpstr>Gránulos Listados</vt:lpstr>
      <vt:lpstr>Gránulos Eliminados y Listo para Personalizar y Ordenar</vt:lpstr>
      <vt:lpstr>Para Personalizar Mi Descarga</vt:lpstr>
      <vt:lpstr>Para Personalizar Mi Descarga</vt:lpstr>
      <vt:lpstr>Para Enviar un Pedido Para SMAP</vt:lpstr>
      <vt:lpstr>Para Recuperar un Producto de Salida de SMAP</vt:lpstr>
      <vt:lpstr>Para Recuperar mi Producto de SMAP:</vt:lpstr>
      <vt:lpstr>Análisis con Datos de SMAP</vt:lpstr>
      <vt:lpstr>Extracción de la Humedad del Suelo Observada por SMAP</vt:lpstr>
      <vt:lpstr>Especificación de Parámetros</vt:lpstr>
      <vt:lpstr>Para Abrir el Archivo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ARSET Slides</dc:title>
  <dc:creator>Elizabeth Hook</dc:creator>
  <cp:lastModifiedBy>Oddo, Perry C (GSFC-617.0)[SCIENCE SYSTEMS AND APPLICATIONS INC]</cp:lastModifiedBy>
  <cp:revision>592</cp:revision>
  <dcterms:created xsi:type="dcterms:W3CDTF">2016-01-25T16:50:10Z</dcterms:created>
  <dcterms:modified xsi:type="dcterms:W3CDTF">2022-10-26T19:30:46Z</dcterms:modified>
</cp:coreProperties>
</file>